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990" r:id="rId2"/>
    <p:sldId id="956" r:id="rId3"/>
    <p:sldId id="919" r:id="rId4"/>
    <p:sldId id="987" r:id="rId5"/>
    <p:sldId id="920" r:id="rId6"/>
    <p:sldId id="921" r:id="rId7"/>
    <p:sldId id="984" r:id="rId8"/>
    <p:sldId id="922" r:id="rId9"/>
    <p:sldId id="985" r:id="rId10"/>
    <p:sldId id="923" r:id="rId11"/>
    <p:sldId id="924" r:id="rId12"/>
    <p:sldId id="952" r:id="rId13"/>
    <p:sldId id="953" r:id="rId14"/>
    <p:sldId id="932" r:id="rId15"/>
    <p:sldId id="933" r:id="rId16"/>
    <p:sldId id="934" r:id="rId17"/>
    <p:sldId id="935" r:id="rId18"/>
    <p:sldId id="936" r:id="rId19"/>
    <p:sldId id="942" r:id="rId20"/>
    <p:sldId id="940" r:id="rId21"/>
    <p:sldId id="979" r:id="rId22"/>
    <p:sldId id="988" r:id="rId23"/>
    <p:sldId id="982" r:id="rId24"/>
    <p:sldId id="978" r:id="rId25"/>
    <p:sldId id="989" r:id="rId26"/>
    <p:sldId id="981" r:id="rId27"/>
    <p:sldId id="980" r:id="rId28"/>
    <p:sldId id="983" r:id="rId29"/>
    <p:sldId id="916" r:id="rId30"/>
    <p:sldId id="917" r:id="rId31"/>
    <p:sldId id="970" r:id="rId32"/>
    <p:sldId id="975" r:id="rId33"/>
    <p:sldId id="976" r:id="rId34"/>
    <p:sldId id="861" r:id="rId35"/>
    <p:sldId id="862" r:id="rId36"/>
    <p:sldId id="977" r:id="rId37"/>
    <p:sldId id="971" r:id="rId38"/>
    <p:sldId id="963" r:id="rId39"/>
    <p:sldId id="913" r:id="rId40"/>
    <p:sldId id="914" r:id="rId41"/>
    <p:sldId id="964" r:id="rId42"/>
    <p:sldId id="972" r:id="rId43"/>
    <p:sldId id="973" r:id="rId44"/>
    <p:sldId id="974" r:id="rId45"/>
    <p:sldId id="930" r:id="rId46"/>
    <p:sldId id="893" r:id="rId47"/>
    <p:sldId id="909" r:id="rId48"/>
    <p:sldId id="911" r:id="rId49"/>
    <p:sldId id="965" r:id="rId50"/>
    <p:sldId id="931" r:id="rId51"/>
    <p:sldId id="863" r:id="rId52"/>
    <p:sldId id="892" r:id="rId53"/>
    <p:sldId id="966" r:id="rId54"/>
    <p:sldId id="967" r:id="rId55"/>
    <p:sldId id="959" r:id="rId56"/>
    <p:sldId id="968" r:id="rId57"/>
    <p:sldId id="960" r:id="rId58"/>
    <p:sldId id="962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  <a:srgbClr val="0432FF"/>
    <a:srgbClr val="FF9300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C80B-5890-1A4A-A913-C066D747C294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A34-E2BD-4D4A-A484-993E1F03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97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C80B-5890-1A4A-A913-C066D747C294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A34-E2BD-4D4A-A484-993E1F03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225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C80B-5890-1A4A-A913-C066D747C294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A34-E2BD-4D4A-A484-993E1F03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597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C80B-5890-1A4A-A913-C066D747C294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A34-E2BD-4D4A-A484-993E1F03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75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C80B-5890-1A4A-A913-C066D747C294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A34-E2BD-4D4A-A484-993E1F03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6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C80B-5890-1A4A-A913-C066D747C294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A34-E2BD-4D4A-A484-993E1F03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69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C80B-5890-1A4A-A913-C066D747C294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A34-E2BD-4D4A-A484-993E1F03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26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C80B-5890-1A4A-A913-C066D747C294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A34-E2BD-4D4A-A484-993E1F03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583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C80B-5890-1A4A-A913-C066D747C294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A34-E2BD-4D4A-A484-993E1F03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726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C80B-5890-1A4A-A913-C066D747C294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A34-E2BD-4D4A-A484-993E1F03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32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C80B-5890-1A4A-A913-C066D747C294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8A34-E2BD-4D4A-A484-993E1F03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14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58C80B-5890-1A4A-A913-C066D747C294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558A34-E2BD-4D4A-A484-993E1F0313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71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632326C1-300F-39E6-6684-50E936ECEB0B}"/>
              </a:ext>
            </a:extLst>
          </p:cNvPr>
          <p:cNvSpPr/>
          <p:nvPr/>
        </p:nvSpPr>
        <p:spPr>
          <a:xfrm>
            <a:off x="1008993" y="1310689"/>
            <a:ext cx="7126014" cy="4498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Ewa Rojewska 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Integracja seksualna młodzieży jako wyraz dojrzałości seksualnej.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Przegląd Pedagogiczny 2018; 1; 204-226</a:t>
            </a:r>
          </a:p>
          <a:p>
            <a:pPr algn="ctr"/>
            <a:endParaRPr lang="pl-PL" sz="1600" b="1" dirty="0">
              <a:solidFill>
                <a:schemeClr val="tx1"/>
              </a:solidFill>
            </a:endParaRP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Maria Beisert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Pedofilia. Geneza i mechanizm zaburzenia.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Gdańskie Wydawnictwo Psychologiczne, Sopot 2017</a:t>
            </a:r>
          </a:p>
          <a:p>
            <a:pPr algn="ctr"/>
            <a:endParaRPr lang="pl-PL" sz="1600" dirty="0">
              <a:solidFill>
                <a:schemeClr val="tx1"/>
              </a:solidFill>
            </a:endParaRP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Jacek Prusak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Parafilie wśród księży Kościoła rzymskokatolickiego: co wiemy, i czego nie wiemy</a:t>
            </a:r>
            <a:r>
              <a:rPr lang="pl-PL" sz="1600">
                <a:solidFill>
                  <a:schemeClr val="tx1"/>
                </a:solidFill>
              </a:rPr>
              <a:t>, o </a:t>
            </a:r>
            <a:r>
              <a:rPr lang="pl-PL" sz="1600" dirty="0">
                <a:solidFill>
                  <a:schemeClr val="tx1"/>
                </a:solidFill>
              </a:rPr>
              <a:t>duchownych wykorzystujących seksualnie małoletnich.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Psychiatria Polska 2020; 54(3):571-590</a:t>
            </a:r>
            <a:br>
              <a:rPr lang="pl-PL" sz="1600" dirty="0">
                <a:solidFill>
                  <a:schemeClr val="tx1"/>
                </a:solidFill>
              </a:rPr>
            </a:br>
            <a:endParaRPr lang="pl-PL" sz="1600" dirty="0">
              <a:solidFill>
                <a:schemeClr val="tx1"/>
              </a:solidFill>
            </a:endParaRP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Ks. Janusz Sądel (red.)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Wytyczne w sprawie ochrony małoletnich w praktyce wychowawczej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Diecezji Rzeszowskiej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Rzeszów, 2017    </a:t>
            </a:r>
          </a:p>
        </p:txBody>
      </p:sp>
    </p:spTree>
    <p:extLst>
      <p:ext uri="{BB962C8B-B14F-4D97-AF65-F5344CB8AC3E}">
        <p14:creationId xmlns:p14="http://schemas.microsoft.com/office/powerpoint/2010/main" val="364285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281311"/>
            <a:ext cx="9144000" cy="5576689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To wszelka przemoc z użyciem technologii informacyjnych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i komunikacyjnych – komunikatorów, czatów, stron internetowych, blogów, SMS-ów, MMS-ów.</a:t>
            </a:r>
            <a:br>
              <a:rPr lang="pl-PL" sz="2400" b="1" dirty="0">
                <a:solidFill>
                  <a:schemeClr val="bg1"/>
                </a:solidFill>
              </a:rPr>
            </a:br>
            <a:endParaRPr lang="pl-PL" sz="2400" b="1" dirty="0">
              <a:solidFill>
                <a:schemeClr val="bg1"/>
              </a:solidFill>
            </a:endParaRPr>
          </a:p>
          <a:p>
            <a:pPr algn="ctr"/>
            <a:endParaRPr lang="pl-PL" sz="2400" b="1" dirty="0">
              <a:solidFill>
                <a:schemeClr val="bg1"/>
              </a:solidFill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Przykłady cyberprzemocy: </a:t>
            </a:r>
          </a:p>
          <a:p>
            <a:pPr algn="ctr"/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wysyłanie wulgarnych wiadomości, kłótnie internetowe,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publikowanie i rozsyłanie ośmieszających informacji, zdjęć i filmów, podszywanie się pod inną osobę, obraźliwe komentowanie wpisów, przesyłanie linków z obraźliwymi zdjęciami i filmikami znajomym.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2AABE8C-1DDD-AB0A-F9EA-C0395552AE0D}"/>
              </a:ext>
            </a:extLst>
          </p:cNvPr>
          <p:cNvSpPr/>
          <p:nvPr/>
        </p:nvSpPr>
        <p:spPr>
          <a:xfrm>
            <a:off x="0" y="1329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Cyberprzemoc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7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-1" y="1281311"/>
            <a:ext cx="9143999" cy="5576689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Jest definiowane jako pozbawienie małoletniego określonego dobra, powodujące znaczną szkodę lub osłabienie jego rozwoju;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w tej kategorii mieści się m.in.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pozbawienie żywności, ubrania, ciepła, środków higieny, stymulacji intelektualnej, opieki, poczucia bezpieczeństwa, przyjaznych uczuć, opieki medycznej. </a:t>
            </a:r>
          </a:p>
          <a:p>
            <a:pPr algn="ctr"/>
            <a:endParaRPr lang="pl-PL" sz="2400" b="1" dirty="0">
              <a:solidFill>
                <a:schemeClr val="bg1"/>
              </a:solidFill>
            </a:endParaRPr>
          </a:p>
          <a:p>
            <a:pPr algn="ctr"/>
            <a:r>
              <a:rPr lang="pl-PL" sz="2400" b="1" dirty="0">
                <a:solidFill>
                  <a:schemeClr val="bg1"/>
                </a:solidFill>
              </a:rPr>
              <a:t>Równie poważnym aktem zaniedbania jest niechronienie małoletniego przed szkodami fizycznymi i psychicznymi,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przed niebezpieczeństwami</a:t>
            </a:r>
          </a:p>
          <a:p>
            <a:pPr algn="ctr"/>
            <a:r>
              <a:rPr lang="pl-PL" sz="2400" b="1" dirty="0">
                <a:solidFill>
                  <a:schemeClr val="bg1"/>
                </a:solidFill>
              </a:rPr>
              <a:t>oraz nie zapewnienie mu odpowiedniej pomocy.</a:t>
            </a:r>
          </a:p>
          <a:p>
            <a:pPr algn="ctr"/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5995FD6-8BA2-F63E-90F4-52CDB9000690}"/>
              </a:ext>
            </a:extLst>
          </p:cNvPr>
          <p:cNvSpPr/>
          <p:nvPr/>
        </p:nvSpPr>
        <p:spPr>
          <a:xfrm>
            <a:off x="0" y="1329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Zaniedbanie 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8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39F41FE-DEC4-C3DC-78DD-BDB5F7ADC1A3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rgbClr val="0000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169D96F-474A-88FB-3B73-B4EE2BDAB316}"/>
              </a:ext>
            </a:extLst>
          </p:cNvPr>
          <p:cNvSpPr/>
          <p:nvPr/>
        </p:nvSpPr>
        <p:spPr>
          <a:xfrm>
            <a:off x="945932" y="1209873"/>
            <a:ext cx="7233218" cy="4490020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Małżeństwo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jako sakrament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EB57A35-883A-8449-E571-604709735ED2}"/>
              </a:ext>
            </a:extLst>
          </p:cNvPr>
          <p:cNvSpPr/>
          <p:nvPr/>
        </p:nvSpPr>
        <p:spPr>
          <a:xfrm>
            <a:off x="1975419" y="2024950"/>
            <a:ext cx="5193161" cy="2703787"/>
          </a:xfrm>
          <a:prstGeom prst="rect">
            <a:avLst/>
          </a:prstGeom>
          <a:solidFill>
            <a:srgbClr val="0000F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Pedofilia 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Geneza i mechanizm zaburzenia  </a:t>
            </a:r>
            <a:endParaRPr lang="pl-PL" sz="16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4555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712603"/>
            <a:ext cx="9144000" cy="6145397"/>
          </a:xfrm>
          <a:prstGeom prst="rect">
            <a:avLst/>
          </a:prstGeom>
          <a:solidFill>
            <a:srgbClr val="0000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632326C1-300F-39E6-6684-50E936ECEB0B}"/>
              </a:ext>
            </a:extLst>
          </p:cNvPr>
          <p:cNvSpPr/>
          <p:nvPr/>
        </p:nvSpPr>
        <p:spPr>
          <a:xfrm>
            <a:off x="1008993" y="1573926"/>
            <a:ext cx="7126014" cy="44989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bg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FDDE874-7690-4D09-A484-5EED36E778D9}"/>
              </a:ext>
            </a:extLst>
          </p:cNvPr>
          <p:cNvSpPr/>
          <p:nvPr/>
        </p:nvSpPr>
        <p:spPr>
          <a:xfrm>
            <a:off x="0" y="0"/>
            <a:ext cx="9144000" cy="701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Model wyjaśniający etiologię pedofilii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14B5ADDD-53FF-C690-EE69-9296DA300EBB}"/>
              </a:ext>
            </a:extLst>
          </p:cNvPr>
          <p:cNvSpPr/>
          <p:nvPr/>
        </p:nvSpPr>
        <p:spPr>
          <a:xfrm>
            <a:off x="1898168" y="2886140"/>
            <a:ext cx="5347664" cy="1874521"/>
          </a:xfrm>
          <a:prstGeom prst="rect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Nie występuje jeden wyznacznik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zachowań pedofilnych 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1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712603"/>
            <a:ext cx="9144000" cy="6145397"/>
          </a:xfrm>
          <a:prstGeom prst="rect">
            <a:avLst/>
          </a:prstGeom>
          <a:solidFill>
            <a:srgbClr val="0000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632326C1-300F-39E6-6684-50E936ECEB0B}"/>
              </a:ext>
            </a:extLst>
          </p:cNvPr>
          <p:cNvSpPr/>
          <p:nvPr/>
        </p:nvSpPr>
        <p:spPr>
          <a:xfrm>
            <a:off x="1008993" y="943307"/>
            <a:ext cx="7126014" cy="44989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Kontekst kulturowy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FDDE874-7690-4D09-A484-5EED36E778D9}"/>
              </a:ext>
            </a:extLst>
          </p:cNvPr>
          <p:cNvSpPr/>
          <p:nvPr/>
        </p:nvSpPr>
        <p:spPr>
          <a:xfrm>
            <a:off x="0" y="0"/>
            <a:ext cx="9144000" cy="701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Model wyjaśniający etiologię pedofilii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8AB779F-36DC-DD83-E9A3-348C8EA264FD}"/>
              </a:ext>
            </a:extLst>
          </p:cNvPr>
          <p:cNvSpPr/>
          <p:nvPr/>
        </p:nvSpPr>
        <p:spPr>
          <a:xfrm>
            <a:off x="1898168" y="1642245"/>
            <a:ext cx="5347664" cy="1072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Uwarunkowania biologiczne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(temperament) 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B25DAD7B-795F-791A-3F47-0BA7817D7468}"/>
              </a:ext>
            </a:extLst>
          </p:cNvPr>
          <p:cNvSpPr/>
          <p:nvPr/>
        </p:nvSpPr>
        <p:spPr>
          <a:xfrm>
            <a:off x="1008993" y="5672961"/>
            <a:ext cx="7126014" cy="966425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Aktywność seksualna dorosłego z dzieckiem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(pedofilia)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14B5ADDD-53FF-C690-EE69-9296DA300EBB}"/>
              </a:ext>
            </a:extLst>
          </p:cNvPr>
          <p:cNvSpPr/>
          <p:nvPr/>
        </p:nvSpPr>
        <p:spPr>
          <a:xfrm>
            <a:off x="1898168" y="2795228"/>
            <a:ext cx="5347664" cy="1072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Uwarunkowania środowiskowe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(proces socjalizacji) 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05D7D638-5EF4-75B9-FF82-FF343245BD8C}"/>
              </a:ext>
            </a:extLst>
          </p:cNvPr>
          <p:cNvSpPr/>
          <p:nvPr/>
        </p:nvSpPr>
        <p:spPr>
          <a:xfrm>
            <a:off x="1898168" y="3948211"/>
            <a:ext cx="5347664" cy="1072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Uwarunkowania sytuacyjne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(czynniki spustowe) 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Strzałka: w górę i w dół 22">
            <a:extLst>
              <a:ext uri="{FF2B5EF4-FFF2-40B4-BE49-F238E27FC236}">
                <a16:creationId xmlns:a16="http://schemas.microsoft.com/office/drawing/2014/main" id="{D0DA1E73-2EC2-7B08-7F36-6EFB0DF92091}"/>
              </a:ext>
            </a:extLst>
          </p:cNvPr>
          <p:cNvSpPr/>
          <p:nvPr/>
        </p:nvSpPr>
        <p:spPr>
          <a:xfrm>
            <a:off x="2169335" y="2488067"/>
            <a:ext cx="264861" cy="533396"/>
          </a:xfrm>
          <a:prstGeom prst="upDown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trzałka: w górę i w dół 23">
            <a:extLst>
              <a:ext uri="{FF2B5EF4-FFF2-40B4-BE49-F238E27FC236}">
                <a16:creationId xmlns:a16="http://schemas.microsoft.com/office/drawing/2014/main" id="{1595D58E-596D-67B7-1B65-912AD7BB5DD6}"/>
              </a:ext>
            </a:extLst>
          </p:cNvPr>
          <p:cNvSpPr/>
          <p:nvPr/>
        </p:nvSpPr>
        <p:spPr>
          <a:xfrm>
            <a:off x="2169335" y="3641050"/>
            <a:ext cx="264861" cy="533396"/>
          </a:xfrm>
          <a:prstGeom prst="upDown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rzałka: w górę i w dół 24">
            <a:extLst>
              <a:ext uri="{FF2B5EF4-FFF2-40B4-BE49-F238E27FC236}">
                <a16:creationId xmlns:a16="http://schemas.microsoft.com/office/drawing/2014/main" id="{6C9F3403-4C79-332D-37E2-17BC5CD37D70}"/>
              </a:ext>
            </a:extLst>
          </p:cNvPr>
          <p:cNvSpPr/>
          <p:nvPr/>
        </p:nvSpPr>
        <p:spPr>
          <a:xfrm>
            <a:off x="6684579" y="2497001"/>
            <a:ext cx="264861" cy="533396"/>
          </a:xfrm>
          <a:prstGeom prst="upDown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trzałka: w górę i w dół 25">
            <a:extLst>
              <a:ext uri="{FF2B5EF4-FFF2-40B4-BE49-F238E27FC236}">
                <a16:creationId xmlns:a16="http://schemas.microsoft.com/office/drawing/2014/main" id="{5E2F494A-515E-3786-34AD-364171DB5F19}"/>
              </a:ext>
            </a:extLst>
          </p:cNvPr>
          <p:cNvSpPr/>
          <p:nvPr/>
        </p:nvSpPr>
        <p:spPr>
          <a:xfrm>
            <a:off x="6684579" y="3649984"/>
            <a:ext cx="264861" cy="533396"/>
          </a:xfrm>
          <a:prstGeom prst="upDown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trzałka: w dół 31">
            <a:extLst>
              <a:ext uri="{FF2B5EF4-FFF2-40B4-BE49-F238E27FC236}">
                <a16:creationId xmlns:a16="http://schemas.microsoft.com/office/drawing/2014/main" id="{B13F6CF7-1BC5-7A8D-448F-6BF8FC29B9AC}"/>
              </a:ext>
            </a:extLst>
          </p:cNvPr>
          <p:cNvSpPr/>
          <p:nvPr/>
        </p:nvSpPr>
        <p:spPr>
          <a:xfrm>
            <a:off x="1185567" y="5120640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trzałka: w dół 32">
            <a:extLst>
              <a:ext uri="{FF2B5EF4-FFF2-40B4-BE49-F238E27FC236}">
                <a16:creationId xmlns:a16="http://schemas.microsoft.com/office/drawing/2014/main" id="{C99E5C9F-D41A-8AAC-9905-2F8925ED3B93}"/>
              </a:ext>
            </a:extLst>
          </p:cNvPr>
          <p:cNvSpPr/>
          <p:nvPr/>
        </p:nvSpPr>
        <p:spPr>
          <a:xfrm>
            <a:off x="7473801" y="5120640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17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796222"/>
            <a:ext cx="5316132" cy="5061778"/>
          </a:xfrm>
          <a:prstGeom prst="rect">
            <a:avLst/>
          </a:prstGeom>
          <a:solidFill>
            <a:srgbClr val="0000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Uwarunkowania biologiczne są odpowiedzialne za powstanie i rozwój seksualności człowieka, 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a więc stanowią one również podstawę rozwoju jego preferencji i zachowań seksualnych. </a:t>
            </a:r>
          </a:p>
          <a:p>
            <a:pPr algn="ctr"/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Każda aktywność seksualna może być rozpatrywana 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jako efekt procesów biochemicznych 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zachodzących w organizmie ludzkim, głównie jako efekt działania hormonów i neurotransmiterów. </a:t>
            </a: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Szczególny wpływ na seksualność człowieka 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posiadają trzy neurotransmitery: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dopamina, serotonina i noradrenalina, 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które pozostają w ścisłym powiązaniu z temperamentem.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FDDE874-7690-4D09-A484-5EED36E778D9}"/>
              </a:ext>
            </a:extLst>
          </p:cNvPr>
          <p:cNvSpPr/>
          <p:nvPr/>
        </p:nvSpPr>
        <p:spPr>
          <a:xfrm>
            <a:off x="0" y="0"/>
            <a:ext cx="9144000" cy="701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Model wyjaśniający etiologię pedofilii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8AB779F-36DC-DD83-E9A3-348C8EA264FD}"/>
              </a:ext>
            </a:extLst>
          </p:cNvPr>
          <p:cNvSpPr/>
          <p:nvPr/>
        </p:nvSpPr>
        <p:spPr>
          <a:xfrm>
            <a:off x="0" y="712603"/>
            <a:ext cx="9144000" cy="107205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Uwarunkowania biologiczne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(temperament) 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FBC2163-7E9B-C157-EEBE-569B0A618880}"/>
              </a:ext>
            </a:extLst>
          </p:cNvPr>
          <p:cNvSpPr/>
          <p:nvPr/>
        </p:nvSpPr>
        <p:spPr>
          <a:xfrm>
            <a:off x="5328744" y="1796222"/>
            <a:ext cx="3815256" cy="5061778"/>
          </a:xfrm>
          <a:prstGeom prst="rect">
            <a:avLst/>
          </a:prstGeom>
          <a:solidFill>
            <a:srgbClr val="00206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11E141D-7F8B-EFAF-503D-BFB8C9536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944" y="1910157"/>
            <a:ext cx="3590855" cy="48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87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796222"/>
            <a:ext cx="5316132" cy="5061778"/>
          </a:xfrm>
          <a:prstGeom prst="rect">
            <a:avLst/>
          </a:prstGeom>
          <a:solidFill>
            <a:srgbClr val="0000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Uwarunkowania środowiskowe pedofilii wskazują, 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że patologia seksualna nie występuje w próżni, 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ale jest efektem wpływów środowiska, które oddziałuje 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na człowieka w trakcie procesu socjalizacji. </a:t>
            </a:r>
            <a:br>
              <a:rPr lang="pl-PL" sz="1600" b="1" dirty="0">
                <a:solidFill>
                  <a:schemeClr val="bg1"/>
                </a:solidFill>
              </a:rPr>
            </a:br>
            <a:endParaRPr lang="pl-PL" sz="1600" b="1" dirty="0">
              <a:solidFill>
                <a:schemeClr val="bg1"/>
              </a:solidFill>
            </a:endParaRP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W procesie socjalizacji dochodzi do gromadzenia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 wczesnych doświadczeń, które odgrywają znaczącą rolę w powstaniu zachowania seksualnego,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tworząc matrycę przyszłych związków seksualnych.</a:t>
            </a: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Są one odpowiedzialne za to, czy dziecko w życiu dojrzałym stworzy związek seksualny i podejmie aktywność seksualną opartą na </a:t>
            </a:r>
            <a:r>
              <a:rPr lang="pl-PL" sz="1600" b="1" i="1" dirty="0">
                <a:solidFill>
                  <a:schemeClr val="bg1"/>
                </a:solidFill>
              </a:rPr>
              <a:t>równości</a:t>
            </a:r>
            <a:r>
              <a:rPr lang="pl-PL" sz="1600" b="1" dirty="0">
                <a:solidFill>
                  <a:schemeClr val="bg1"/>
                </a:solidFill>
              </a:rPr>
              <a:t> (z innym dorosłym), </a:t>
            </a:r>
            <a:r>
              <a:rPr lang="pl-PL" sz="1600" b="1" i="1" dirty="0">
                <a:solidFill>
                  <a:schemeClr val="bg1"/>
                </a:solidFill>
              </a:rPr>
              <a:t>dobrowolności</a:t>
            </a:r>
            <a:r>
              <a:rPr lang="pl-PL" sz="1600" b="1" dirty="0">
                <a:solidFill>
                  <a:schemeClr val="bg1"/>
                </a:solidFill>
              </a:rPr>
              <a:t> (wolną od manipulacji i przemocy) i </a:t>
            </a:r>
            <a:r>
              <a:rPr lang="pl-PL" sz="1600" b="1" i="1" dirty="0">
                <a:solidFill>
                  <a:schemeClr val="bg1"/>
                </a:solidFill>
              </a:rPr>
              <a:t>wzajemności</a:t>
            </a:r>
            <a:r>
              <a:rPr lang="pl-PL" sz="1600" b="1" dirty="0">
                <a:solidFill>
                  <a:schemeClr val="bg1"/>
                </a:solidFill>
              </a:rPr>
              <a:t> (skoncentrowaną na zaspokojeniu potrzeb seksualnych obojga partnerów interakcji).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FDDE874-7690-4D09-A484-5EED36E778D9}"/>
              </a:ext>
            </a:extLst>
          </p:cNvPr>
          <p:cNvSpPr/>
          <p:nvPr/>
        </p:nvSpPr>
        <p:spPr>
          <a:xfrm>
            <a:off x="0" y="0"/>
            <a:ext cx="9144000" cy="701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Model wyjaśniający etiologię pedofilii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8AB779F-36DC-DD83-E9A3-348C8EA264FD}"/>
              </a:ext>
            </a:extLst>
          </p:cNvPr>
          <p:cNvSpPr/>
          <p:nvPr/>
        </p:nvSpPr>
        <p:spPr>
          <a:xfrm>
            <a:off x="0" y="712603"/>
            <a:ext cx="9144000" cy="107205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chemeClr val="tx1"/>
                </a:solidFill>
              </a:rPr>
              <a:t>Uwarunkowania środowiskowe </a:t>
            </a:r>
            <a:br>
              <a:rPr lang="pl-PL" b="1">
                <a:solidFill>
                  <a:schemeClr val="tx1"/>
                </a:solidFill>
              </a:rPr>
            </a:br>
            <a:r>
              <a:rPr lang="pl-PL" sz="1400" b="1">
                <a:solidFill>
                  <a:schemeClr val="tx1"/>
                </a:solidFill>
              </a:rPr>
              <a:t>(proces socjalizacji) 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553B0AE-742D-E71D-62B8-B6FD50E0A1D7}"/>
              </a:ext>
            </a:extLst>
          </p:cNvPr>
          <p:cNvSpPr/>
          <p:nvPr/>
        </p:nvSpPr>
        <p:spPr>
          <a:xfrm>
            <a:off x="5328744" y="1796222"/>
            <a:ext cx="3815256" cy="5061778"/>
          </a:xfrm>
          <a:prstGeom prst="rect">
            <a:avLst/>
          </a:prstGeom>
          <a:solidFill>
            <a:srgbClr val="00007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1" name="Obraz 10" descr="Obraz zawierający podłoże, osoba, zewnętrzne&#10;&#10;Opis wygenerowany automatycznie">
            <a:extLst>
              <a:ext uri="{FF2B5EF4-FFF2-40B4-BE49-F238E27FC236}">
                <a16:creationId xmlns:a16="http://schemas.microsoft.com/office/drawing/2014/main" id="{E7CC3F6B-515E-E0CC-4660-60E2691AD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0" r="11035"/>
          <a:stretch/>
        </p:blipFill>
        <p:spPr>
          <a:xfrm>
            <a:off x="5557365" y="2036904"/>
            <a:ext cx="3340693" cy="4622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336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796222"/>
            <a:ext cx="5341357" cy="5061778"/>
          </a:xfrm>
          <a:prstGeom prst="rect">
            <a:avLst/>
          </a:prstGeom>
          <a:solidFill>
            <a:srgbClr val="0000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Uwarunkowania sytuacyjne decydują 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o ostatecznym kształcie zachowań seksualnych,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ponieważ poprzez aktualnie wywierane na człowieka naciski (np. stres, wpływ alkoholu)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utrudniają lub ułatwiają kontrolę zachowań. </a:t>
            </a: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  <a:p>
            <a:pPr algn="ctr"/>
            <a:r>
              <a:rPr lang="pl-PL" sz="1600" b="1" dirty="0">
                <a:solidFill>
                  <a:schemeClr val="bg1"/>
                </a:solidFill>
              </a:rPr>
              <a:t>Uwarunkowania sytuacyjne odnoszą się przede wszystkim do relacji jaka zachodzi między sprawcą </a:t>
            </a:r>
            <a:br>
              <a:rPr lang="pl-PL" sz="1600" b="1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a ofiarą (bliskość i częstotliwość relacji)</a:t>
            </a: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FDDE874-7690-4D09-A484-5EED36E778D9}"/>
              </a:ext>
            </a:extLst>
          </p:cNvPr>
          <p:cNvSpPr/>
          <p:nvPr/>
        </p:nvSpPr>
        <p:spPr>
          <a:xfrm>
            <a:off x="0" y="0"/>
            <a:ext cx="9144000" cy="701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Model wyjaśniający etiologię pedofilii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8AB779F-36DC-DD83-E9A3-348C8EA264FD}"/>
              </a:ext>
            </a:extLst>
          </p:cNvPr>
          <p:cNvSpPr/>
          <p:nvPr/>
        </p:nvSpPr>
        <p:spPr>
          <a:xfrm>
            <a:off x="0" y="712603"/>
            <a:ext cx="9144000" cy="1072056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chemeClr val="tx1"/>
                </a:solidFill>
              </a:rPr>
              <a:t>Uwarunkowania sytuacyjne </a:t>
            </a:r>
            <a:br>
              <a:rPr lang="pl-PL" b="1">
                <a:solidFill>
                  <a:schemeClr val="tx1"/>
                </a:solidFill>
              </a:rPr>
            </a:br>
            <a:r>
              <a:rPr lang="pl-PL" sz="1400" b="1">
                <a:solidFill>
                  <a:schemeClr val="tx1"/>
                </a:solidFill>
              </a:rPr>
              <a:t>(czynniki spustowe) 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343882A-9B00-9DC0-961C-296E85C38ABE}"/>
              </a:ext>
            </a:extLst>
          </p:cNvPr>
          <p:cNvSpPr/>
          <p:nvPr/>
        </p:nvSpPr>
        <p:spPr>
          <a:xfrm>
            <a:off x="5353968" y="1796222"/>
            <a:ext cx="3790031" cy="5061778"/>
          </a:xfrm>
          <a:prstGeom prst="rect">
            <a:avLst/>
          </a:prstGeom>
          <a:solidFill>
            <a:srgbClr val="00007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E7AC626-F215-683F-1ABA-B625981B3F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r="26689"/>
          <a:stretch/>
        </p:blipFill>
        <p:spPr>
          <a:xfrm>
            <a:off x="5541705" y="1992760"/>
            <a:ext cx="3404682" cy="4666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635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712603"/>
            <a:ext cx="9144000" cy="6145397"/>
          </a:xfrm>
          <a:prstGeom prst="rect">
            <a:avLst/>
          </a:prstGeom>
          <a:solidFill>
            <a:srgbClr val="0000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632326C1-300F-39E6-6684-50E936ECEB0B}"/>
              </a:ext>
            </a:extLst>
          </p:cNvPr>
          <p:cNvSpPr/>
          <p:nvPr/>
        </p:nvSpPr>
        <p:spPr>
          <a:xfrm>
            <a:off x="1008993" y="943307"/>
            <a:ext cx="7126014" cy="44989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Kontekst kulturowy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FDDE874-7690-4D09-A484-5EED36E778D9}"/>
              </a:ext>
            </a:extLst>
          </p:cNvPr>
          <p:cNvSpPr/>
          <p:nvPr/>
        </p:nvSpPr>
        <p:spPr>
          <a:xfrm>
            <a:off x="0" y="0"/>
            <a:ext cx="9144000" cy="701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Model wyjaśniający etiologię pedofilii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8AB779F-36DC-DD83-E9A3-348C8EA264FD}"/>
              </a:ext>
            </a:extLst>
          </p:cNvPr>
          <p:cNvSpPr/>
          <p:nvPr/>
        </p:nvSpPr>
        <p:spPr>
          <a:xfrm>
            <a:off x="1898168" y="1642245"/>
            <a:ext cx="2396359" cy="1072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Biochemia 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organizmu 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B25DAD7B-795F-791A-3F47-0BA7817D7468}"/>
              </a:ext>
            </a:extLst>
          </p:cNvPr>
          <p:cNvSpPr/>
          <p:nvPr/>
        </p:nvSpPr>
        <p:spPr>
          <a:xfrm>
            <a:off x="1008993" y="5672961"/>
            <a:ext cx="7126014" cy="966425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Aktywność seksualna dorosłego z dzieckiem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(pedofilia)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Strzałka: w dół 31">
            <a:extLst>
              <a:ext uri="{FF2B5EF4-FFF2-40B4-BE49-F238E27FC236}">
                <a16:creationId xmlns:a16="http://schemas.microsoft.com/office/drawing/2014/main" id="{B13F6CF7-1BC5-7A8D-448F-6BF8FC29B9AC}"/>
              </a:ext>
            </a:extLst>
          </p:cNvPr>
          <p:cNvSpPr/>
          <p:nvPr/>
        </p:nvSpPr>
        <p:spPr>
          <a:xfrm>
            <a:off x="1185567" y="5120640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trzałka: w dół 32">
            <a:extLst>
              <a:ext uri="{FF2B5EF4-FFF2-40B4-BE49-F238E27FC236}">
                <a16:creationId xmlns:a16="http://schemas.microsoft.com/office/drawing/2014/main" id="{C99E5C9F-D41A-8AAC-9905-2F8925ED3B93}"/>
              </a:ext>
            </a:extLst>
          </p:cNvPr>
          <p:cNvSpPr/>
          <p:nvPr/>
        </p:nvSpPr>
        <p:spPr>
          <a:xfrm>
            <a:off x="7473801" y="5120640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55B7E64-CCA6-5845-9175-31F08A131CAF}"/>
              </a:ext>
            </a:extLst>
          </p:cNvPr>
          <p:cNvSpPr/>
          <p:nvPr/>
        </p:nvSpPr>
        <p:spPr>
          <a:xfrm>
            <a:off x="4849475" y="1642245"/>
            <a:ext cx="2396359" cy="1072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Temperament 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B0751FA9-0504-4B4C-377F-8515294BEE4A}"/>
              </a:ext>
            </a:extLst>
          </p:cNvPr>
          <p:cNvSpPr/>
          <p:nvPr/>
        </p:nvSpPr>
        <p:spPr>
          <a:xfrm>
            <a:off x="4131904" y="2014420"/>
            <a:ext cx="955863" cy="358818"/>
          </a:xfrm>
          <a:prstGeom prst="right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0490215-C961-2071-B33E-0479DDD2D363}"/>
              </a:ext>
            </a:extLst>
          </p:cNvPr>
          <p:cNvSpPr/>
          <p:nvPr/>
        </p:nvSpPr>
        <p:spPr>
          <a:xfrm>
            <a:off x="1898168" y="2795228"/>
            <a:ext cx="2396359" cy="1072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Style przywiązania  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EFDA62B-81B2-5199-6338-45718A423F1E}"/>
              </a:ext>
            </a:extLst>
          </p:cNvPr>
          <p:cNvSpPr/>
          <p:nvPr/>
        </p:nvSpPr>
        <p:spPr>
          <a:xfrm>
            <a:off x="4849475" y="2795228"/>
            <a:ext cx="2396359" cy="1072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Postawy rodzicielskie 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4637376-1898-4F9F-0985-E84DD0D475DE}"/>
              </a:ext>
            </a:extLst>
          </p:cNvPr>
          <p:cNvSpPr/>
          <p:nvPr/>
        </p:nvSpPr>
        <p:spPr>
          <a:xfrm>
            <a:off x="1898168" y="3943480"/>
            <a:ext cx="2396359" cy="1072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Charakter 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1B0DF78-4130-61FF-DF19-B86F628725C6}"/>
              </a:ext>
            </a:extLst>
          </p:cNvPr>
          <p:cNvSpPr/>
          <p:nvPr/>
        </p:nvSpPr>
        <p:spPr>
          <a:xfrm>
            <a:off x="4849475" y="3943480"/>
            <a:ext cx="2396359" cy="1072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Socjalizacja 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seksualna 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3" name="Strzałka: zakrzywiona w lewo 12">
            <a:extLst>
              <a:ext uri="{FF2B5EF4-FFF2-40B4-BE49-F238E27FC236}">
                <a16:creationId xmlns:a16="http://schemas.microsoft.com/office/drawing/2014/main" id="{9B923385-2B18-BBC6-7DFC-EE7A6344C72B}"/>
              </a:ext>
            </a:extLst>
          </p:cNvPr>
          <p:cNvSpPr/>
          <p:nvPr/>
        </p:nvSpPr>
        <p:spPr>
          <a:xfrm>
            <a:off x="6984596" y="2106273"/>
            <a:ext cx="601773" cy="1419948"/>
          </a:xfrm>
          <a:prstGeom prst="curvedLeft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Krzyż 13">
            <a:extLst>
              <a:ext uri="{FF2B5EF4-FFF2-40B4-BE49-F238E27FC236}">
                <a16:creationId xmlns:a16="http://schemas.microsoft.com/office/drawing/2014/main" id="{A6EA914B-69A8-E6B9-E593-F3F48C944D28}"/>
              </a:ext>
            </a:extLst>
          </p:cNvPr>
          <p:cNvSpPr/>
          <p:nvPr/>
        </p:nvSpPr>
        <p:spPr>
          <a:xfrm>
            <a:off x="7307516" y="2463837"/>
            <a:ext cx="493266" cy="538763"/>
          </a:xfrm>
          <a:prstGeom prst="plus">
            <a:avLst>
              <a:gd name="adj" fmla="val 37329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rzałka: zakrzywiona w lewo 14">
            <a:extLst>
              <a:ext uri="{FF2B5EF4-FFF2-40B4-BE49-F238E27FC236}">
                <a16:creationId xmlns:a16="http://schemas.microsoft.com/office/drawing/2014/main" id="{24301CD6-32BB-F718-3C4E-E48D40EC70CF}"/>
              </a:ext>
            </a:extLst>
          </p:cNvPr>
          <p:cNvSpPr/>
          <p:nvPr/>
        </p:nvSpPr>
        <p:spPr>
          <a:xfrm flipH="1">
            <a:off x="1535599" y="3266617"/>
            <a:ext cx="601773" cy="1419948"/>
          </a:xfrm>
          <a:prstGeom prst="curvedLeft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Krzyż 15">
            <a:extLst>
              <a:ext uri="{FF2B5EF4-FFF2-40B4-BE49-F238E27FC236}">
                <a16:creationId xmlns:a16="http://schemas.microsoft.com/office/drawing/2014/main" id="{03272CAF-FD1D-CCFD-AB8B-FA33E941ADFE}"/>
              </a:ext>
            </a:extLst>
          </p:cNvPr>
          <p:cNvSpPr/>
          <p:nvPr/>
        </p:nvSpPr>
        <p:spPr>
          <a:xfrm>
            <a:off x="1343219" y="3636262"/>
            <a:ext cx="493266" cy="538763"/>
          </a:xfrm>
          <a:prstGeom prst="plus">
            <a:avLst>
              <a:gd name="adj" fmla="val 37329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01AA1AAC-8212-6CCD-610C-AF490647ACE0}"/>
              </a:ext>
            </a:extLst>
          </p:cNvPr>
          <p:cNvSpPr/>
          <p:nvPr/>
        </p:nvSpPr>
        <p:spPr>
          <a:xfrm flipH="1">
            <a:off x="4069022" y="3157941"/>
            <a:ext cx="955863" cy="358818"/>
          </a:xfrm>
          <a:prstGeom prst="right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Krzyż 18">
            <a:extLst>
              <a:ext uri="{FF2B5EF4-FFF2-40B4-BE49-F238E27FC236}">
                <a16:creationId xmlns:a16="http://schemas.microsoft.com/office/drawing/2014/main" id="{3BEA28AA-8962-C8B8-261F-3C59716A7737}"/>
              </a:ext>
            </a:extLst>
          </p:cNvPr>
          <p:cNvSpPr/>
          <p:nvPr/>
        </p:nvSpPr>
        <p:spPr>
          <a:xfrm>
            <a:off x="4325367" y="4156734"/>
            <a:ext cx="493266" cy="538763"/>
          </a:xfrm>
          <a:prstGeom prst="plus">
            <a:avLst>
              <a:gd name="adj" fmla="val 37329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84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17" grpId="0" animBg="1"/>
      <p:bldP spid="32" grpId="0" animBg="1"/>
      <p:bldP spid="33" grpId="0" animBg="1"/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2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2E3019E-E18C-DF11-D6CC-67569C3FF701}"/>
              </a:ext>
            </a:extLst>
          </p:cNvPr>
          <p:cNvSpPr/>
          <p:nvPr/>
        </p:nvSpPr>
        <p:spPr>
          <a:xfrm>
            <a:off x="1" y="0"/>
            <a:ext cx="9144000" cy="1999068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Na potencjalnego przestępcę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mogą wskazywać następujące sygnały ostrzegawcze: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-1" y="2017114"/>
            <a:ext cx="9143999" cy="4840886"/>
          </a:xfrm>
          <a:prstGeom prst="rect">
            <a:avLst/>
          </a:prstGeom>
          <a:solidFill>
            <a:srgbClr val="0000F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pl-PL" b="1" dirty="0">
                <a:solidFill>
                  <a:schemeClr val="bg1"/>
                </a:solidFill>
              </a:rPr>
              <a:t>  1° 	ma sekret z małoletnimi</a:t>
            </a:r>
          </a:p>
          <a:p>
            <a:pPr lvl="2"/>
            <a:r>
              <a:rPr lang="pl-PL" b="1" dirty="0">
                <a:solidFill>
                  <a:schemeClr val="bg1"/>
                </a:solidFill>
              </a:rPr>
              <a:t>  2° 	ignoruje zalecenia dotyczące relacji z małoletnimi </a:t>
            </a:r>
          </a:p>
          <a:p>
            <a:pPr lvl="2"/>
            <a:r>
              <a:rPr lang="pl-PL" b="1" dirty="0">
                <a:solidFill>
                  <a:schemeClr val="bg1"/>
                </a:solidFill>
              </a:rPr>
              <a:t>  3° 	łamie reguły</a:t>
            </a:r>
          </a:p>
          <a:p>
            <a:pPr lvl="2"/>
            <a:r>
              <a:rPr lang="pl-PL" b="1" dirty="0">
                <a:solidFill>
                  <a:schemeClr val="bg1"/>
                </a:solidFill>
              </a:rPr>
              <a:t>  4° 	znajduje powody, aby spędzać czas sam na sam z małoletnimi </a:t>
            </a:r>
          </a:p>
          <a:p>
            <a:pPr lvl="2"/>
            <a:r>
              <a:rPr lang="pl-PL" b="1" dirty="0">
                <a:solidFill>
                  <a:schemeClr val="bg1"/>
                </a:solidFill>
              </a:rPr>
              <a:t>  5° 	woli spędzać czas z małoletnimi niż z rówieśnikami </a:t>
            </a:r>
          </a:p>
          <a:p>
            <a:pPr lvl="2"/>
            <a:r>
              <a:rPr lang="pl-PL" b="1" dirty="0">
                <a:solidFill>
                  <a:schemeClr val="bg1"/>
                </a:solidFill>
              </a:rPr>
              <a:t>  6° 	daje prezenty małoletnim, zwłaszcza jeśli nie ma pozwolenia opiekunów</a:t>
            </a:r>
          </a:p>
          <a:p>
            <a:pPr lvl="2"/>
            <a:r>
              <a:rPr lang="pl-PL" b="1" dirty="0">
                <a:solidFill>
                  <a:schemeClr val="bg1"/>
                </a:solidFill>
              </a:rPr>
              <a:t>  7° 	przekracza granice w kwestii fizycznego kontaktu z małoletnimi </a:t>
            </a:r>
          </a:p>
          <a:p>
            <a:pPr lvl="2"/>
            <a:r>
              <a:rPr lang="pl-PL" b="1" dirty="0">
                <a:solidFill>
                  <a:schemeClr val="bg1"/>
                </a:solidFill>
              </a:rPr>
              <a:t>  8° 	faworyzuje niektórych małoletnich </a:t>
            </a:r>
          </a:p>
          <a:p>
            <a:pPr lvl="2"/>
            <a:r>
              <a:rPr lang="pl-PL" b="1" dirty="0">
                <a:solidFill>
                  <a:schemeClr val="bg1"/>
                </a:solidFill>
              </a:rPr>
              <a:t>  9° 	traktuje małoletnich jak równych sobie lub jak dorosłych </a:t>
            </a:r>
          </a:p>
          <a:p>
            <a:pPr lvl="2"/>
            <a:r>
              <a:rPr lang="pl-PL" b="1" dirty="0">
                <a:solidFill>
                  <a:schemeClr val="bg1"/>
                </a:solidFill>
              </a:rPr>
              <a:t>10° 	używa niewłaściwego języka przy małoletnich </a:t>
            </a:r>
          </a:p>
          <a:p>
            <a:pPr lvl="2"/>
            <a:r>
              <a:rPr lang="pl-PL" b="1" dirty="0">
                <a:solidFill>
                  <a:schemeClr val="bg1"/>
                </a:solidFill>
              </a:rPr>
              <a:t>11° 	opowiada niesmaczne dowcipy małoletnim </a:t>
            </a:r>
          </a:p>
          <a:p>
            <a:pPr lvl="2"/>
            <a:r>
              <a:rPr lang="pl-PL" b="1" dirty="0">
                <a:solidFill>
                  <a:schemeClr val="bg1"/>
                </a:solidFill>
              </a:rPr>
              <a:t>12° 	chce się siłować lub łaskotać z małoletnimi    </a:t>
            </a:r>
          </a:p>
        </p:txBody>
      </p:sp>
    </p:spTree>
    <p:extLst>
      <p:ext uri="{BB962C8B-B14F-4D97-AF65-F5344CB8AC3E}">
        <p14:creationId xmlns:p14="http://schemas.microsoft.com/office/powerpoint/2010/main" val="13015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39F41FE-DEC4-C3DC-78DD-BDB5F7ADC1A3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rgbClr val="0000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169D96F-474A-88FB-3B73-B4EE2BDAB316}"/>
              </a:ext>
            </a:extLst>
          </p:cNvPr>
          <p:cNvSpPr/>
          <p:nvPr/>
        </p:nvSpPr>
        <p:spPr>
          <a:xfrm>
            <a:off x="945932" y="1178343"/>
            <a:ext cx="7233218" cy="4490020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Małżeństwo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jako sakrament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EB57A35-883A-8449-E571-604709735ED2}"/>
              </a:ext>
            </a:extLst>
          </p:cNvPr>
          <p:cNvSpPr/>
          <p:nvPr/>
        </p:nvSpPr>
        <p:spPr>
          <a:xfrm>
            <a:off x="1975419" y="1993420"/>
            <a:ext cx="5193161" cy="2703787"/>
          </a:xfrm>
          <a:prstGeom prst="rect">
            <a:avLst/>
          </a:prstGeom>
          <a:solidFill>
            <a:srgbClr val="0000F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FBD21A4-0785-0C34-03E8-2CD10F1AA0F7}"/>
              </a:ext>
            </a:extLst>
          </p:cNvPr>
          <p:cNvSpPr txBox="1"/>
          <p:nvPr/>
        </p:nvSpPr>
        <p:spPr>
          <a:xfrm>
            <a:off x="2287577" y="2433455"/>
            <a:ext cx="45751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Przemoc 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wobec małoletnich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95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2E3019E-E18C-DF11-D6CC-67569C3FF701}"/>
              </a:ext>
            </a:extLst>
          </p:cNvPr>
          <p:cNvSpPr/>
          <p:nvPr/>
        </p:nvSpPr>
        <p:spPr>
          <a:xfrm>
            <a:off x="1" y="0"/>
            <a:ext cx="9144000" cy="1999068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Zniekształcenia poznawcze wśród duchownych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istotnie związane z wykorzystaniem seksualnym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osób małoletnich: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-2" y="2017114"/>
            <a:ext cx="3771113" cy="1091846"/>
          </a:xfrm>
          <a:prstGeom prst="rect">
            <a:avLst/>
          </a:prstGeom>
          <a:solidFill>
            <a:srgbClr val="0000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Seks z dziećmi jest bezbolesny.  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B12353B-F8AC-A650-871D-39E89C203D4B}"/>
              </a:ext>
            </a:extLst>
          </p:cNvPr>
          <p:cNvSpPr/>
          <p:nvPr/>
        </p:nvSpPr>
        <p:spPr>
          <a:xfrm>
            <a:off x="3783723" y="2017114"/>
            <a:ext cx="5360277" cy="1091846"/>
          </a:xfrm>
          <a:prstGeom prst="rect">
            <a:avLst/>
          </a:prstGeom>
          <a:solidFill>
            <a:srgbClr val="00006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Dzieci aktywnie prowokują dorosłych </a:t>
            </a:r>
            <a:br>
              <a:rPr lang="pl-PL" sz="1400" b="1" dirty="0">
                <a:solidFill>
                  <a:schemeClr val="bg1"/>
                </a:solidFill>
              </a:rPr>
            </a:br>
            <a:r>
              <a:rPr lang="pl-PL" sz="1400" b="1" dirty="0">
                <a:solidFill>
                  <a:schemeClr val="bg1"/>
                </a:solidFill>
              </a:rPr>
              <a:t>do czynności seksualnych z nimi.  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33AEA69-4576-C212-2EF7-FFB3AAA0AED4}"/>
              </a:ext>
            </a:extLst>
          </p:cNvPr>
          <p:cNvSpPr/>
          <p:nvPr/>
        </p:nvSpPr>
        <p:spPr>
          <a:xfrm>
            <a:off x="-2" y="3121571"/>
            <a:ext cx="5606220" cy="1431509"/>
          </a:xfrm>
          <a:prstGeom prst="rect">
            <a:avLst/>
          </a:prstGeom>
          <a:solidFill>
            <a:srgbClr val="00007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Wiem w moim sercu, że Bóg mnie powołał. </a:t>
            </a:r>
            <a:br>
              <a:rPr lang="pl-PL" sz="1400" b="1" dirty="0">
                <a:solidFill>
                  <a:schemeClr val="bg1"/>
                </a:solidFill>
              </a:rPr>
            </a:br>
            <a:r>
              <a:rPr lang="pl-PL" sz="1400" b="1" dirty="0">
                <a:solidFill>
                  <a:schemeClr val="bg1"/>
                </a:solidFill>
              </a:rPr>
              <a:t>Bóg znał mnie i moje serce.  Jeśli byłbym tak zły albo to byłoby tak złe, nie powołałby mnie, wiedząc jaki, jestem.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D145EDE-78AD-0F04-7A6F-E2CD092C12B9}"/>
              </a:ext>
            </a:extLst>
          </p:cNvPr>
          <p:cNvSpPr/>
          <p:nvPr/>
        </p:nvSpPr>
        <p:spPr>
          <a:xfrm>
            <a:off x="-2" y="4565690"/>
            <a:ext cx="3266618" cy="1324307"/>
          </a:xfrm>
          <a:prstGeom prst="rect">
            <a:avLst/>
          </a:prstGeom>
          <a:solidFill>
            <a:srgbClr val="0000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Robię tyle dobrego dla tylu ludzi;</a:t>
            </a:r>
            <a:br>
              <a:rPr lang="pl-PL" sz="1400" b="1" dirty="0">
                <a:solidFill>
                  <a:schemeClr val="bg1"/>
                </a:solidFill>
              </a:rPr>
            </a:br>
            <a:r>
              <a:rPr lang="pl-PL" sz="1400" b="1" dirty="0">
                <a:solidFill>
                  <a:schemeClr val="bg1"/>
                </a:solidFill>
              </a:rPr>
              <a:t>to jest coś, co Bóg mi dał,</a:t>
            </a:r>
            <a:br>
              <a:rPr lang="pl-PL" sz="1400" b="1" dirty="0">
                <a:solidFill>
                  <a:schemeClr val="bg1"/>
                </a:solidFill>
              </a:rPr>
            </a:br>
            <a:r>
              <a:rPr lang="pl-PL" sz="1400" b="1" dirty="0">
                <a:solidFill>
                  <a:schemeClr val="bg1"/>
                </a:solidFill>
              </a:rPr>
              <a:t>coś tylko dla mnie.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CF67F00-7A39-DA3C-1280-16999D66192A}"/>
              </a:ext>
            </a:extLst>
          </p:cNvPr>
          <p:cNvSpPr/>
          <p:nvPr/>
        </p:nvSpPr>
        <p:spPr>
          <a:xfrm>
            <a:off x="5618831" y="3121570"/>
            <a:ext cx="3525170" cy="1160343"/>
          </a:xfrm>
          <a:prstGeom prst="rect">
            <a:avLst/>
          </a:prstGeom>
          <a:solidFill>
            <a:srgbClr val="0000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Jest czymś właściwym, </a:t>
            </a:r>
            <a:br>
              <a:rPr lang="pl-PL" sz="1400" b="1" dirty="0">
                <a:solidFill>
                  <a:schemeClr val="bg1"/>
                </a:solidFill>
              </a:rPr>
            </a:br>
            <a:r>
              <a:rPr lang="pl-PL" sz="1400" b="1" dirty="0">
                <a:solidFill>
                  <a:schemeClr val="bg1"/>
                </a:solidFill>
              </a:rPr>
              <a:t>aby ksiądz uczył dzieci o seksualności – włączając w to nauczanie praktyczne.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E4BAF75-37E4-60DA-2504-C68FB19895AA}"/>
              </a:ext>
            </a:extLst>
          </p:cNvPr>
          <p:cNvSpPr/>
          <p:nvPr/>
        </p:nvSpPr>
        <p:spPr>
          <a:xfrm>
            <a:off x="5618831" y="4294523"/>
            <a:ext cx="3525170" cy="1595474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Nigdy nikt mnie nie będzie podejrzewał,</a:t>
            </a:r>
            <a:br>
              <a:rPr lang="pl-PL" sz="1400" b="1" dirty="0">
                <a:solidFill>
                  <a:schemeClr val="bg1"/>
                </a:solidFill>
              </a:rPr>
            </a:br>
            <a:r>
              <a:rPr lang="pl-PL" sz="1400" b="1" dirty="0">
                <a:solidFill>
                  <a:schemeClr val="bg1"/>
                </a:solidFill>
              </a:rPr>
              <a:t>ponieważ jestem dobrym </a:t>
            </a:r>
            <a:br>
              <a:rPr lang="pl-PL" sz="1400" b="1" dirty="0">
                <a:solidFill>
                  <a:schemeClr val="bg1"/>
                </a:solidFill>
              </a:rPr>
            </a:br>
            <a:r>
              <a:rPr lang="pl-PL" sz="1400" b="1" dirty="0">
                <a:solidFill>
                  <a:schemeClr val="bg1"/>
                </a:solidFill>
              </a:rPr>
              <a:t>i pracowitym księdzem.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94BDB518-ABBF-496C-96A4-6A9984AF55C8}"/>
              </a:ext>
            </a:extLst>
          </p:cNvPr>
          <p:cNvSpPr/>
          <p:nvPr/>
        </p:nvSpPr>
        <p:spPr>
          <a:xfrm>
            <a:off x="3279229" y="4565690"/>
            <a:ext cx="2326989" cy="2292310"/>
          </a:xfrm>
          <a:prstGeom prst="rect">
            <a:avLst/>
          </a:prstGeom>
          <a:solidFill>
            <a:srgbClr val="3333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Mam prawo do miłości </a:t>
            </a:r>
            <a:br>
              <a:rPr lang="pl-PL" sz="1400" b="1" dirty="0">
                <a:solidFill>
                  <a:schemeClr val="bg1"/>
                </a:solidFill>
              </a:rPr>
            </a:br>
            <a:r>
              <a:rPr lang="pl-PL" sz="1400" b="1" dirty="0">
                <a:solidFill>
                  <a:schemeClr val="bg1"/>
                </a:solidFill>
              </a:rPr>
              <a:t>i przywiązania, </a:t>
            </a:r>
            <a:br>
              <a:rPr lang="pl-PL" sz="1400" b="1" dirty="0">
                <a:solidFill>
                  <a:schemeClr val="bg1"/>
                </a:solidFill>
              </a:rPr>
            </a:br>
            <a:r>
              <a:rPr lang="pl-PL" sz="1400" b="1" dirty="0">
                <a:solidFill>
                  <a:schemeClr val="bg1"/>
                </a:solidFill>
              </a:rPr>
              <a:t>ponieważ poświęcam moje życie pomaganiu innym osobom.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3323621A-F383-BEA3-08B7-A81EA2B2EFD1}"/>
              </a:ext>
            </a:extLst>
          </p:cNvPr>
          <p:cNvSpPr/>
          <p:nvPr/>
        </p:nvSpPr>
        <p:spPr>
          <a:xfrm>
            <a:off x="-2" y="5902607"/>
            <a:ext cx="3266618" cy="955393"/>
          </a:xfrm>
          <a:prstGeom prst="rect">
            <a:avLst/>
          </a:prstGeom>
          <a:solidFill>
            <a:srgbClr val="00206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Wierze, że Bóg mi przebaczy </a:t>
            </a:r>
            <a:br>
              <a:rPr lang="pl-PL" sz="1400" b="1" dirty="0">
                <a:solidFill>
                  <a:schemeClr val="bg1"/>
                </a:solidFill>
              </a:rPr>
            </a:br>
            <a:r>
              <a:rPr lang="pl-PL" sz="1400" b="1" dirty="0">
                <a:solidFill>
                  <a:schemeClr val="bg1"/>
                </a:solidFill>
              </a:rPr>
              <a:t>moje grzechy.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C7A3CA3-2FB6-6873-DA4F-D13D0B570081}"/>
              </a:ext>
            </a:extLst>
          </p:cNvPr>
          <p:cNvSpPr/>
          <p:nvPr/>
        </p:nvSpPr>
        <p:spPr>
          <a:xfrm>
            <a:off x="5618830" y="5902607"/>
            <a:ext cx="3525169" cy="955393"/>
          </a:xfrm>
          <a:prstGeom prst="rect">
            <a:avLst/>
          </a:prstGeom>
          <a:solidFill>
            <a:srgbClr val="0000F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Bóg wie, jaki byłem, kiedy mnie powołał,</a:t>
            </a:r>
            <a:br>
              <a:rPr lang="pl-PL" sz="1400" b="1" dirty="0">
                <a:solidFill>
                  <a:schemeClr val="bg1"/>
                </a:solidFill>
              </a:rPr>
            </a:br>
            <a:r>
              <a:rPr lang="pl-PL" sz="1400" b="1" dirty="0">
                <a:solidFill>
                  <a:schemeClr val="bg1"/>
                </a:solidFill>
              </a:rPr>
              <a:t>a więc akceptuje tę część mnie samego.</a:t>
            </a:r>
          </a:p>
        </p:txBody>
      </p:sp>
    </p:spTree>
    <p:extLst>
      <p:ext uri="{BB962C8B-B14F-4D97-AF65-F5344CB8AC3E}">
        <p14:creationId xmlns:p14="http://schemas.microsoft.com/office/powerpoint/2010/main" val="80944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39F41FE-DEC4-C3DC-78DD-BDB5F7ADC1A3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169D96F-474A-88FB-3B73-B4EE2BDAB316}"/>
              </a:ext>
            </a:extLst>
          </p:cNvPr>
          <p:cNvSpPr/>
          <p:nvPr/>
        </p:nvSpPr>
        <p:spPr>
          <a:xfrm>
            <a:off x="955390" y="1183990"/>
            <a:ext cx="7233218" cy="44900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Małżeństwo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jako sakrament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EB57A35-883A-8449-E571-604709735ED2}"/>
              </a:ext>
            </a:extLst>
          </p:cNvPr>
          <p:cNvSpPr/>
          <p:nvPr/>
        </p:nvSpPr>
        <p:spPr>
          <a:xfrm>
            <a:off x="1975418" y="2077106"/>
            <a:ext cx="5193161" cy="27037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Oznaki wykorzystania seksualnego </a:t>
            </a:r>
            <a:endParaRPr lang="pl-PL" sz="16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2576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10F5D5A2-3C75-5B79-FE16-553A8450C349}"/>
              </a:ext>
            </a:extLst>
          </p:cNvPr>
          <p:cNvSpPr/>
          <p:nvPr/>
        </p:nvSpPr>
        <p:spPr>
          <a:xfrm>
            <a:off x="0" y="1817239"/>
            <a:ext cx="9143999" cy="50407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bg1"/>
                </a:solidFill>
              </a:rPr>
              <a:t>Nie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występuje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br>
              <a:rPr lang="en-GB" sz="3600" b="1" dirty="0">
                <a:solidFill>
                  <a:schemeClr val="bg1"/>
                </a:solidFill>
              </a:rPr>
            </a:br>
            <a:r>
              <a:rPr lang="en-GB" sz="3600" b="1" dirty="0" err="1">
                <a:solidFill>
                  <a:schemeClr val="bg1"/>
                </a:solidFill>
              </a:rPr>
              <a:t>jednolity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zestaw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objawów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br>
              <a:rPr lang="en-GB" sz="3600" b="1" dirty="0">
                <a:solidFill>
                  <a:schemeClr val="bg1"/>
                </a:solidFill>
              </a:rPr>
            </a:br>
            <a:r>
              <a:rPr lang="en-GB" sz="3600" b="1" dirty="0">
                <a:solidFill>
                  <a:schemeClr val="bg1"/>
                </a:solidFill>
              </a:rPr>
              <a:t>dziecka </a:t>
            </a:r>
            <a:r>
              <a:rPr lang="en-GB" sz="3600" b="1" dirty="0" err="1">
                <a:solidFill>
                  <a:schemeClr val="bg1"/>
                </a:solidFill>
              </a:rPr>
              <a:t>seksualnie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wykorzystywanego</a:t>
            </a:r>
            <a:r>
              <a:rPr lang="en-GB" sz="3600" b="1" dirty="0">
                <a:solidFill>
                  <a:schemeClr val="bg1"/>
                </a:solidFill>
              </a:rPr>
              <a:t>!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BAAB552-1181-F30F-052C-5777CF57BC71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Uwaga!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0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BAAB552-1181-F30F-052C-5777CF57BC71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Oznaki wykorzystania seksualnego małoletnich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64E3C08-FCEA-0C77-3AD8-A42CDD9C089E}"/>
              </a:ext>
            </a:extLst>
          </p:cNvPr>
          <p:cNvSpPr/>
          <p:nvPr/>
        </p:nvSpPr>
        <p:spPr>
          <a:xfrm>
            <a:off x="0" y="1811038"/>
            <a:ext cx="1842654" cy="1617961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16A4EA4-09C6-6D3F-CFEC-13DF2718BBBF}"/>
              </a:ext>
            </a:extLst>
          </p:cNvPr>
          <p:cNvSpPr/>
          <p:nvPr/>
        </p:nvSpPr>
        <p:spPr>
          <a:xfrm>
            <a:off x="0" y="3456708"/>
            <a:ext cx="1842654" cy="1755621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2312D1-D2E3-C9D5-C1A9-ABF7EB083872}"/>
              </a:ext>
            </a:extLst>
          </p:cNvPr>
          <p:cNvSpPr/>
          <p:nvPr/>
        </p:nvSpPr>
        <p:spPr>
          <a:xfrm>
            <a:off x="0" y="5240039"/>
            <a:ext cx="1842654" cy="1617961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9C31EC7-3A98-5930-E6A8-0BF0F80F1BAD}"/>
              </a:ext>
            </a:extLst>
          </p:cNvPr>
          <p:cNvSpPr/>
          <p:nvPr/>
        </p:nvSpPr>
        <p:spPr>
          <a:xfrm>
            <a:off x="1856508" y="1811931"/>
            <a:ext cx="7287491" cy="16179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400" b="1" dirty="0"/>
              <a:t>Fizyczne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235C148-EE66-F4F0-E3A0-7AE06229A228}"/>
              </a:ext>
            </a:extLst>
          </p:cNvPr>
          <p:cNvSpPr/>
          <p:nvPr/>
        </p:nvSpPr>
        <p:spPr>
          <a:xfrm>
            <a:off x="1856508" y="3457601"/>
            <a:ext cx="7287491" cy="175562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400" b="1" dirty="0"/>
              <a:t>Emocjonalne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264469E-AAAA-7C97-1900-2C8F657BD599}"/>
              </a:ext>
            </a:extLst>
          </p:cNvPr>
          <p:cNvSpPr/>
          <p:nvPr/>
        </p:nvSpPr>
        <p:spPr>
          <a:xfrm>
            <a:off x="1856508" y="5240932"/>
            <a:ext cx="7287491" cy="161796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400" b="1" dirty="0"/>
              <a:t>Behawioralne </a:t>
            </a:r>
          </a:p>
        </p:txBody>
      </p:sp>
    </p:spTree>
    <p:extLst>
      <p:ext uri="{BB962C8B-B14F-4D97-AF65-F5344CB8AC3E}">
        <p14:creationId xmlns:p14="http://schemas.microsoft.com/office/powerpoint/2010/main" val="1888823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BAAB552-1181-F30F-052C-5777CF57BC71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Emocjonalne oznaki wykorzystania seksualnego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C3808CD-925C-1CD7-46E8-A08A43107597}"/>
              </a:ext>
            </a:extLst>
          </p:cNvPr>
          <p:cNvSpPr/>
          <p:nvPr/>
        </p:nvSpPr>
        <p:spPr>
          <a:xfrm>
            <a:off x="0" y="1817239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488FAA1-B9A1-6229-2CD4-04B3EC3DC6A0}"/>
              </a:ext>
            </a:extLst>
          </p:cNvPr>
          <p:cNvSpPr/>
          <p:nvPr/>
        </p:nvSpPr>
        <p:spPr>
          <a:xfrm>
            <a:off x="0" y="2829647"/>
            <a:ext cx="1027912" cy="9923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2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CE3B01A-2EA7-BDA1-03B1-7B656A6766B8}"/>
              </a:ext>
            </a:extLst>
          </p:cNvPr>
          <p:cNvSpPr/>
          <p:nvPr/>
        </p:nvSpPr>
        <p:spPr>
          <a:xfrm>
            <a:off x="1" y="3842055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3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B8E02A1-C67F-4DC6-0956-29D5401BFE7D}"/>
              </a:ext>
            </a:extLst>
          </p:cNvPr>
          <p:cNvSpPr/>
          <p:nvPr/>
        </p:nvSpPr>
        <p:spPr>
          <a:xfrm>
            <a:off x="-1" y="4854463"/>
            <a:ext cx="1027912" cy="9923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4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A17638B-02D5-8EA2-AF52-BDEF496F499A}"/>
              </a:ext>
            </a:extLst>
          </p:cNvPr>
          <p:cNvSpPr/>
          <p:nvPr/>
        </p:nvSpPr>
        <p:spPr>
          <a:xfrm>
            <a:off x="-2" y="5865734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5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40DA319-9EDC-6E44-CB62-31696DE22B7F}"/>
              </a:ext>
            </a:extLst>
          </p:cNvPr>
          <p:cNvSpPr/>
          <p:nvPr/>
        </p:nvSpPr>
        <p:spPr>
          <a:xfrm>
            <a:off x="1047882" y="1817239"/>
            <a:ext cx="8096117" cy="9923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b="1" dirty="0" err="1">
                <a:solidFill>
                  <a:schemeClr val="bg1"/>
                </a:solidFill>
              </a:rPr>
              <a:t>Zaburzenia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depresyjno-lękowe</a:t>
            </a:r>
            <a:r>
              <a:rPr lang="en-GB" sz="2000" b="1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1AED6B0-C23B-38B5-CBB5-D679391A0E23}"/>
              </a:ext>
            </a:extLst>
          </p:cNvPr>
          <p:cNvSpPr/>
          <p:nvPr/>
        </p:nvSpPr>
        <p:spPr>
          <a:xfrm>
            <a:off x="1047882" y="2829647"/>
            <a:ext cx="8096117" cy="9923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b="1" dirty="0" err="1"/>
              <a:t>Tendencje</a:t>
            </a:r>
            <a:r>
              <a:rPr lang="en-GB" sz="2000" b="1" dirty="0"/>
              <a:t> </a:t>
            </a:r>
            <a:r>
              <a:rPr lang="en-GB" sz="2000" b="1" dirty="0" err="1"/>
              <a:t>samobójcze</a:t>
            </a:r>
            <a:r>
              <a:rPr lang="en-GB" sz="2000" b="1" dirty="0"/>
              <a:t>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C8C6294-5F74-236B-01AC-967F1A5DFE52}"/>
              </a:ext>
            </a:extLst>
          </p:cNvPr>
          <p:cNvSpPr/>
          <p:nvPr/>
        </p:nvSpPr>
        <p:spPr>
          <a:xfrm>
            <a:off x="1047883" y="3842055"/>
            <a:ext cx="8096117" cy="9923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b="1" dirty="0" err="1"/>
              <a:t>Poczucie</a:t>
            </a:r>
            <a:r>
              <a:rPr lang="en-GB" sz="2000" b="1" dirty="0"/>
              <a:t> winy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376A4E5-E8B2-29AC-6351-EE1B934E9584}"/>
              </a:ext>
            </a:extLst>
          </p:cNvPr>
          <p:cNvSpPr/>
          <p:nvPr/>
        </p:nvSpPr>
        <p:spPr>
          <a:xfrm>
            <a:off x="1047881" y="4854463"/>
            <a:ext cx="8096117" cy="9923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b="1" dirty="0" err="1"/>
              <a:t>Niskie</a:t>
            </a:r>
            <a:r>
              <a:rPr lang="en-GB" sz="2000" b="1" dirty="0"/>
              <a:t> </a:t>
            </a:r>
            <a:r>
              <a:rPr lang="en-GB" sz="2000" b="1" dirty="0" err="1"/>
              <a:t>poczucie</a:t>
            </a:r>
            <a:r>
              <a:rPr lang="en-GB" sz="2000" b="1" dirty="0"/>
              <a:t> </a:t>
            </a:r>
            <a:r>
              <a:rPr lang="en-GB" sz="2000" b="1" dirty="0" err="1"/>
              <a:t>własnej</a:t>
            </a:r>
            <a:r>
              <a:rPr lang="en-GB" sz="2000" b="1" dirty="0"/>
              <a:t> </a:t>
            </a:r>
            <a:r>
              <a:rPr lang="en-GB" sz="2000" b="1" dirty="0" err="1"/>
              <a:t>wartości</a:t>
            </a:r>
            <a:r>
              <a:rPr lang="en-GB" sz="2000" b="1" dirty="0"/>
              <a:t>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5E973F2-0EE3-ADEA-FC53-78EB5D059C19}"/>
              </a:ext>
            </a:extLst>
          </p:cNvPr>
          <p:cNvSpPr/>
          <p:nvPr/>
        </p:nvSpPr>
        <p:spPr>
          <a:xfrm>
            <a:off x="1047880" y="5865734"/>
            <a:ext cx="8096117" cy="9923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b="1" dirty="0" err="1"/>
              <a:t>Zespół</a:t>
            </a:r>
            <a:r>
              <a:rPr lang="en-GB" sz="2000" b="1" dirty="0"/>
              <a:t> </a:t>
            </a:r>
            <a:r>
              <a:rPr lang="en-GB" sz="2000" b="1" dirty="0" err="1"/>
              <a:t>Stresu</a:t>
            </a:r>
            <a:r>
              <a:rPr lang="en-GB" sz="2000" b="1" dirty="0"/>
              <a:t> </a:t>
            </a:r>
            <a:r>
              <a:rPr lang="en-GB" sz="2000" b="1" dirty="0" err="1"/>
              <a:t>Pourazowego</a:t>
            </a:r>
            <a:r>
              <a:rPr lang="en-GB" sz="2000" b="1" dirty="0"/>
              <a:t> (PTSD) </a:t>
            </a:r>
          </a:p>
        </p:txBody>
      </p:sp>
    </p:spTree>
    <p:extLst>
      <p:ext uri="{BB962C8B-B14F-4D97-AF65-F5344CB8AC3E}">
        <p14:creationId xmlns:p14="http://schemas.microsoft.com/office/powerpoint/2010/main" val="204322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BAAB552-1181-F30F-052C-5777CF57BC71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Objawy PTSD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C3808CD-925C-1CD7-46E8-A08A43107597}"/>
              </a:ext>
            </a:extLst>
          </p:cNvPr>
          <p:cNvSpPr/>
          <p:nvPr/>
        </p:nvSpPr>
        <p:spPr>
          <a:xfrm>
            <a:off x="0" y="1817239"/>
            <a:ext cx="1027912" cy="992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488FAA1-B9A1-6229-2CD4-04B3EC3DC6A0}"/>
              </a:ext>
            </a:extLst>
          </p:cNvPr>
          <p:cNvSpPr/>
          <p:nvPr/>
        </p:nvSpPr>
        <p:spPr>
          <a:xfrm>
            <a:off x="0" y="2829647"/>
            <a:ext cx="1027912" cy="9923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2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CE3B01A-2EA7-BDA1-03B1-7B656A6766B8}"/>
              </a:ext>
            </a:extLst>
          </p:cNvPr>
          <p:cNvSpPr/>
          <p:nvPr/>
        </p:nvSpPr>
        <p:spPr>
          <a:xfrm>
            <a:off x="1" y="3842055"/>
            <a:ext cx="1027912" cy="992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3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B8E02A1-C67F-4DC6-0956-29D5401BFE7D}"/>
              </a:ext>
            </a:extLst>
          </p:cNvPr>
          <p:cNvSpPr/>
          <p:nvPr/>
        </p:nvSpPr>
        <p:spPr>
          <a:xfrm>
            <a:off x="-1" y="4854463"/>
            <a:ext cx="1027912" cy="9923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4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A17638B-02D5-8EA2-AF52-BDEF496F499A}"/>
              </a:ext>
            </a:extLst>
          </p:cNvPr>
          <p:cNvSpPr/>
          <p:nvPr/>
        </p:nvSpPr>
        <p:spPr>
          <a:xfrm>
            <a:off x="-2" y="5865734"/>
            <a:ext cx="1027912" cy="992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5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40DA319-9EDC-6E44-CB62-31696DE22B7F}"/>
              </a:ext>
            </a:extLst>
          </p:cNvPr>
          <p:cNvSpPr/>
          <p:nvPr/>
        </p:nvSpPr>
        <p:spPr>
          <a:xfrm>
            <a:off x="1047882" y="1817239"/>
            <a:ext cx="8096117" cy="9923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b="1" dirty="0" err="1">
                <a:solidFill>
                  <a:schemeClr val="tx1"/>
                </a:solidFill>
              </a:rPr>
              <a:t>Dręczące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wspomnienia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traumatycznego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wydarzenia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</a:rPr>
              <a:t>(u </a:t>
            </a:r>
            <a:r>
              <a:rPr lang="en-GB" sz="2000" b="1" dirty="0" err="1">
                <a:solidFill>
                  <a:schemeClr val="tx1"/>
                </a:solidFill>
              </a:rPr>
              <a:t>dzieci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powtarzające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się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zabawy</a:t>
            </a:r>
            <a:r>
              <a:rPr lang="en-GB" sz="2000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1AED6B0-C23B-38B5-CBB5-D679391A0E23}"/>
              </a:ext>
            </a:extLst>
          </p:cNvPr>
          <p:cNvSpPr/>
          <p:nvPr/>
        </p:nvSpPr>
        <p:spPr>
          <a:xfrm>
            <a:off x="1047882" y="2829647"/>
            <a:ext cx="8096117" cy="9923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b="1" dirty="0" err="1">
                <a:solidFill>
                  <a:schemeClr val="tx1"/>
                </a:solidFill>
              </a:rPr>
              <a:t>Dręczące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sny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związane</a:t>
            </a:r>
            <a:r>
              <a:rPr lang="en-GB" sz="2000" b="1" dirty="0">
                <a:solidFill>
                  <a:schemeClr val="tx1"/>
                </a:solidFill>
              </a:rPr>
              <a:t> z </a:t>
            </a:r>
            <a:r>
              <a:rPr lang="en-GB" sz="2000" b="1" dirty="0" err="1">
                <a:solidFill>
                  <a:schemeClr val="tx1"/>
                </a:solidFill>
              </a:rPr>
              <a:t>traumatycznym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wydarzeniem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sz="2000" b="1" dirty="0">
                <a:solidFill>
                  <a:schemeClr val="tx1"/>
                </a:solidFill>
              </a:rPr>
              <a:t>(u </a:t>
            </a:r>
            <a:r>
              <a:rPr lang="en-GB" sz="2000" b="1" dirty="0" err="1">
                <a:solidFill>
                  <a:schemeClr val="tx1"/>
                </a:solidFill>
              </a:rPr>
              <a:t>dzieci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treść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może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być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trudna</a:t>
            </a:r>
            <a:r>
              <a:rPr lang="en-GB" sz="2000" b="1" dirty="0">
                <a:solidFill>
                  <a:schemeClr val="tx1"/>
                </a:solidFill>
              </a:rPr>
              <a:t> do </a:t>
            </a:r>
            <a:r>
              <a:rPr lang="en-GB" sz="2000" b="1" dirty="0" err="1">
                <a:solidFill>
                  <a:schemeClr val="tx1"/>
                </a:solidFill>
              </a:rPr>
              <a:t>zidentyfikowania</a:t>
            </a:r>
            <a:r>
              <a:rPr lang="en-GB" sz="2000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C8C6294-5F74-236B-01AC-967F1A5DFE52}"/>
              </a:ext>
            </a:extLst>
          </p:cNvPr>
          <p:cNvSpPr/>
          <p:nvPr/>
        </p:nvSpPr>
        <p:spPr>
          <a:xfrm>
            <a:off x="1047883" y="3842055"/>
            <a:ext cx="8096117" cy="9923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b="1" dirty="0" err="1">
                <a:solidFill>
                  <a:schemeClr val="tx1"/>
                </a:solidFill>
              </a:rPr>
              <a:t>Reakcje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dysocjacyjne</a:t>
            </a:r>
            <a:r>
              <a:rPr lang="en-GB" b="1" dirty="0">
                <a:solidFill>
                  <a:schemeClr val="tx1"/>
                </a:solidFill>
              </a:rPr>
              <a:t> (</a:t>
            </a:r>
            <a:r>
              <a:rPr lang="en-GB" b="1" i="1" dirty="0">
                <a:solidFill>
                  <a:schemeClr val="tx1"/>
                </a:solidFill>
              </a:rPr>
              <a:t>flashback</a:t>
            </a:r>
            <a:r>
              <a:rPr lang="en-GB" b="1" dirty="0">
                <a:solidFill>
                  <a:schemeClr val="tx1"/>
                </a:solidFill>
              </a:rPr>
              <a:t>), </a:t>
            </a:r>
            <a:r>
              <a:rPr lang="en-GB" b="1" dirty="0" err="1">
                <a:solidFill>
                  <a:schemeClr val="tx1"/>
                </a:solidFill>
              </a:rPr>
              <a:t>które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powodują</a:t>
            </a:r>
            <a:r>
              <a:rPr lang="en-GB" b="1" dirty="0">
                <a:solidFill>
                  <a:schemeClr val="tx1"/>
                </a:solidFill>
              </a:rPr>
              <a:t>, </a:t>
            </a:r>
            <a:r>
              <a:rPr lang="en-GB" b="1" dirty="0" err="1">
                <a:solidFill>
                  <a:schemeClr val="tx1"/>
                </a:solidFill>
              </a:rPr>
              <a:t>że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osoba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odczuwa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 err="1">
                <a:solidFill>
                  <a:schemeClr val="tx1"/>
                </a:solidFill>
              </a:rPr>
              <a:t>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zachowuje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się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tak</a:t>
            </a:r>
            <a:r>
              <a:rPr lang="en-GB" b="1" dirty="0">
                <a:solidFill>
                  <a:schemeClr val="tx1"/>
                </a:solidFill>
              </a:rPr>
              <a:t>, </a:t>
            </a:r>
            <a:r>
              <a:rPr lang="en-GB" b="1" dirty="0" err="1">
                <a:solidFill>
                  <a:schemeClr val="tx1"/>
                </a:solidFill>
              </a:rPr>
              <a:t>jakby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ponownie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doświadczała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traumatycznego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doświadczenia</a:t>
            </a:r>
            <a:r>
              <a:rPr lang="en-GB" b="1" dirty="0">
                <a:solidFill>
                  <a:schemeClr val="tx1"/>
                </a:solidFill>
              </a:rPr>
              <a:t> (u </a:t>
            </a:r>
            <a:r>
              <a:rPr lang="en-GB" b="1" dirty="0" err="1">
                <a:solidFill>
                  <a:schemeClr val="tx1"/>
                </a:solidFill>
              </a:rPr>
              <a:t>dzieci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odgrywanie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urazu</a:t>
            </a:r>
            <a:r>
              <a:rPr lang="en-GB" b="1" dirty="0">
                <a:solidFill>
                  <a:schemeClr val="tx1"/>
                </a:solidFill>
              </a:rPr>
              <a:t> w </a:t>
            </a:r>
            <a:r>
              <a:rPr lang="en-GB" b="1" dirty="0" err="1">
                <a:solidFill>
                  <a:schemeClr val="tx1"/>
                </a:solidFill>
              </a:rPr>
              <a:t>formie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zabawy</a:t>
            </a:r>
            <a:r>
              <a:rPr lang="en-GB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376A4E5-E8B2-29AC-6351-EE1B934E9584}"/>
              </a:ext>
            </a:extLst>
          </p:cNvPr>
          <p:cNvSpPr/>
          <p:nvPr/>
        </p:nvSpPr>
        <p:spPr>
          <a:xfrm>
            <a:off x="1047881" y="4854463"/>
            <a:ext cx="8096117" cy="9923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b="1" dirty="0" err="1">
                <a:solidFill>
                  <a:schemeClr val="tx1"/>
                </a:solidFill>
              </a:rPr>
              <a:t>Unikanie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bodźców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związanych</a:t>
            </a:r>
            <a:r>
              <a:rPr lang="en-GB" sz="2000" b="1" dirty="0">
                <a:solidFill>
                  <a:schemeClr val="tx1"/>
                </a:solidFill>
              </a:rPr>
              <a:t> z </a:t>
            </a:r>
            <a:r>
              <a:rPr lang="en-GB" sz="2000" b="1" dirty="0" err="1">
                <a:solidFill>
                  <a:schemeClr val="tx1"/>
                </a:solidFill>
              </a:rPr>
              <a:t>traumatycznym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wydarzeniem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5E973F2-0EE3-ADEA-FC53-78EB5D059C19}"/>
              </a:ext>
            </a:extLst>
          </p:cNvPr>
          <p:cNvSpPr/>
          <p:nvPr/>
        </p:nvSpPr>
        <p:spPr>
          <a:xfrm>
            <a:off x="1047880" y="5865734"/>
            <a:ext cx="8096117" cy="9923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b="1" dirty="0" err="1">
                <a:solidFill>
                  <a:schemeClr val="tx1"/>
                </a:solidFill>
              </a:rPr>
              <a:t>Nadmierna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czujność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42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BAAB552-1181-F30F-052C-5777CF57BC71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Behawioralne oznaki wykorzystania seksualnego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C3808CD-925C-1CD7-46E8-A08A43107597}"/>
              </a:ext>
            </a:extLst>
          </p:cNvPr>
          <p:cNvSpPr/>
          <p:nvPr/>
        </p:nvSpPr>
        <p:spPr>
          <a:xfrm>
            <a:off x="0" y="1817239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488FAA1-B9A1-6229-2CD4-04B3EC3DC6A0}"/>
              </a:ext>
            </a:extLst>
          </p:cNvPr>
          <p:cNvSpPr/>
          <p:nvPr/>
        </p:nvSpPr>
        <p:spPr>
          <a:xfrm>
            <a:off x="0" y="2829647"/>
            <a:ext cx="1027912" cy="9923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2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CE3B01A-2EA7-BDA1-03B1-7B656A6766B8}"/>
              </a:ext>
            </a:extLst>
          </p:cNvPr>
          <p:cNvSpPr/>
          <p:nvPr/>
        </p:nvSpPr>
        <p:spPr>
          <a:xfrm>
            <a:off x="1" y="3842055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3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B8E02A1-C67F-4DC6-0956-29D5401BFE7D}"/>
              </a:ext>
            </a:extLst>
          </p:cNvPr>
          <p:cNvSpPr/>
          <p:nvPr/>
        </p:nvSpPr>
        <p:spPr>
          <a:xfrm>
            <a:off x="-1" y="4854463"/>
            <a:ext cx="1027912" cy="9923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4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A17638B-02D5-8EA2-AF52-BDEF496F499A}"/>
              </a:ext>
            </a:extLst>
          </p:cNvPr>
          <p:cNvSpPr/>
          <p:nvPr/>
        </p:nvSpPr>
        <p:spPr>
          <a:xfrm>
            <a:off x="-2" y="5865734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5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40DA319-9EDC-6E44-CB62-31696DE22B7F}"/>
              </a:ext>
            </a:extLst>
          </p:cNvPr>
          <p:cNvSpPr/>
          <p:nvPr/>
        </p:nvSpPr>
        <p:spPr>
          <a:xfrm>
            <a:off x="1047882" y="1817239"/>
            <a:ext cx="8096117" cy="9923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b="1" dirty="0" err="1">
                <a:solidFill>
                  <a:schemeClr val="bg1"/>
                </a:solidFill>
              </a:rPr>
              <a:t>Wiedza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seksualna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bądź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używanie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przez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dziecko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określeń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 err="1">
                <a:solidFill>
                  <a:schemeClr val="bg1"/>
                </a:solidFill>
              </a:rPr>
              <a:t>nietypowych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dla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wieku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1AED6B0-C23B-38B5-CBB5-D679391A0E23}"/>
              </a:ext>
            </a:extLst>
          </p:cNvPr>
          <p:cNvSpPr/>
          <p:nvPr/>
        </p:nvSpPr>
        <p:spPr>
          <a:xfrm>
            <a:off x="1047882" y="2829647"/>
            <a:ext cx="8096117" cy="9923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Rysunki o treściach wyraźnie seksualnych </a:t>
            </a:r>
            <a:endParaRPr lang="en-GB" sz="2000" b="1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C8C6294-5F74-236B-01AC-967F1A5DFE52}"/>
              </a:ext>
            </a:extLst>
          </p:cNvPr>
          <p:cNvSpPr/>
          <p:nvPr/>
        </p:nvSpPr>
        <p:spPr>
          <a:xfrm>
            <a:off x="1047883" y="3842055"/>
            <a:ext cx="8096117" cy="9923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b="1" dirty="0" err="1"/>
              <a:t>Seksualizacja</a:t>
            </a:r>
            <a:r>
              <a:rPr lang="en-GB" sz="2000" b="1" dirty="0"/>
              <a:t> </a:t>
            </a:r>
            <a:r>
              <a:rPr lang="en-GB" sz="2000" b="1" dirty="0" err="1"/>
              <a:t>kontaktów</a:t>
            </a:r>
            <a:r>
              <a:rPr lang="en-GB" sz="2000" b="1" dirty="0"/>
              <a:t> </a:t>
            </a:r>
            <a:r>
              <a:rPr lang="en-GB" sz="2000" b="1" dirty="0" err="1"/>
              <a:t>zarówno</a:t>
            </a:r>
            <a:r>
              <a:rPr lang="en-GB" sz="2000" b="1" dirty="0"/>
              <a:t> z </a:t>
            </a:r>
            <a:r>
              <a:rPr lang="en-GB" sz="2000" b="1" dirty="0" err="1"/>
              <a:t>rówieśnikami</a:t>
            </a:r>
            <a:r>
              <a:rPr lang="en-GB" sz="2000" b="1" dirty="0"/>
              <a:t>, </a:t>
            </a:r>
            <a:br>
              <a:rPr lang="en-GB" sz="2000" b="1" dirty="0"/>
            </a:br>
            <a:r>
              <a:rPr lang="en-GB" sz="2000" b="1" dirty="0"/>
              <a:t>jak </a:t>
            </a:r>
            <a:r>
              <a:rPr lang="en-GB" sz="2000" b="1" dirty="0" err="1"/>
              <a:t>i</a:t>
            </a:r>
            <a:r>
              <a:rPr lang="en-GB" sz="2000" b="1" dirty="0"/>
              <a:t> </a:t>
            </a:r>
            <a:r>
              <a:rPr lang="en-GB" sz="2000" b="1" dirty="0" err="1"/>
              <a:t>dorosłymi</a:t>
            </a:r>
            <a:r>
              <a:rPr lang="en-GB" sz="2000" b="1" dirty="0"/>
              <a:t>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376A4E5-E8B2-29AC-6351-EE1B934E9584}"/>
              </a:ext>
            </a:extLst>
          </p:cNvPr>
          <p:cNvSpPr/>
          <p:nvPr/>
        </p:nvSpPr>
        <p:spPr>
          <a:xfrm>
            <a:off x="1047881" y="4854463"/>
            <a:ext cx="8096117" cy="9923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Odgrywanie scen seksualnych ze zwierzętami lub zabawkami </a:t>
            </a:r>
            <a:endParaRPr lang="en-GB" sz="2000" b="1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5E973F2-0EE3-ADEA-FC53-78EB5D059C19}"/>
              </a:ext>
            </a:extLst>
          </p:cNvPr>
          <p:cNvSpPr/>
          <p:nvPr/>
        </p:nvSpPr>
        <p:spPr>
          <a:xfrm>
            <a:off x="1047880" y="5865734"/>
            <a:ext cx="8096117" cy="9923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Czynności masturbacyjne o dużym nasileniu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2365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BAAB552-1181-F30F-052C-5777CF57BC71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Behawioralne oznaki wykorzystania seksualnego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C3808CD-925C-1CD7-46E8-A08A43107597}"/>
              </a:ext>
            </a:extLst>
          </p:cNvPr>
          <p:cNvSpPr/>
          <p:nvPr/>
        </p:nvSpPr>
        <p:spPr>
          <a:xfrm>
            <a:off x="0" y="1817239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6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488FAA1-B9A1-6229-2CD4-04B3EC3DC6A0}"/>
              </a:ext>
            </a:extLst>
          </p:cNvPr>
          <p:cNvSpPr/>
          <p:nvPr/>
        </p:nvSpPr>
        <p:spPr>
          <a:xfrm>
            <a:off x="0" y="2829647"/>
            <a:ext cx="1027912" cy="9923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7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CE3B01A-2EA7-BDA1-03B1-7B656A6766B8}"/>
              </a:ext>
            </a:extLst>
          </p:cNvPr>
          <p:cNvSpPr/>
          <p:nvPr/>
        </p:nvSpPr>
        <p:spPr>
          <a:xfrm>
            <a:off x="1" y="3842055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8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B8E02A1-C67F-4DC6-0956-29D5401BFE7D}"/>
              </a:ext>
            </a:extLst>
          </p:cNvPr>
          <p:cNvSpPr/>
          <p:nvPr/>
        </p:nvSpPr>
        <p:spPr>
          <a:xfrm>
            <a:off x="-1" y="4854463"/>
            <a:ext cx="1027912" cy="9923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40DA319-9EDC-6E44-CB62-31696DE22B7F}"/>
              </a:ext>
            </a:extLst>
          </p:cNvPr>
          <p:cNvSpPr/>
          <p:nvPr/>
        </p:nvSpPr>
        <p:spPr>
          <a:xfrm>
            <a:off x="1047882" y="1817239"/>
            <a:ext cx="8096117" cy="9923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b="1" dirty="0" err="1">
                <a:solidFill>
                  <a:schemeClr val="bg1"/>
                </a:solidFill>
              </a:rPr>
              <a:t>Częste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wypowiedzi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na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temat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seksu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1AED6B0-C23B-38B5-CBB5-D679391A0E23}"/>
              </a:ext>
            </a:extLst>
          </p:cNvPr>
          <p:cNvSpPr/>
          <p:nvPr/>
        </p:nvSpPr>
        <p:spPr>
          <a:xfrm>
            <a:off x="1047882" y="2829647"/>
            <a:ext cx="8096117" cy="9923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Zachowania uwodzące</a:t>
            </a:r>
            <a:endParaRPr lang="en-GB" sz="2000" b="1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C8C6294-5F74-236B-01AC-967F1A5DFE52}"/>
              </a:ext>
            </a:extLst>
          </p:cNvPr>
          <p:cNvSpPr/>
          <p:nvPr/>
        </p:nvSpPr>
        <p:spPr>
          <a:xfrm>
            <a:off x="1047883" y="3842055"/>
            <a:ext cx="8096117" cy="9923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b="1" dirty="0" err="1"/>
              <a:t>Propozycje</a:t>
            </a:r>
            <a:r>
              <a:rPr lang="en-GB" sz="2000" b="1" dirty="0"/>
              <a:t> </a:t>
            </a:r>
            <a:r>
              <a:rPr lang="en-GB" sz="2000" b="1" dirty="0" err="1"/>
              <a:t>seksualne</a:t>
            </a:r>
            <a:r>
              <a:rPr lang="en-GB" sz="2000" b="1" dirty="0"/>
              <a:t> </a:t>
            </a:r>
            <a:r>
              <a:rPr lang="en-GB" sz="2000" b="1" dirty="0" err="1"/>
              <a:t>także</a:t>
            </a:r>
            <a:r>
              <a:rPr lang="en-GB" sz="2000" b="1" dirty="0"/>
              <a:t> </a:t>
            </a:r>
            <a:r>
              <a:rPr lang="en-GB" sz="2000" b="1" dirty="0" err="1"/>
              <a:t>wobec</a:t>
            </a:r>
            <a:r>
              <a:rPr lang="en-GB" sz="2000" b="1" dirty="0"/>
              <a:t> </a:t>
            </a:r>
            <a:r>
              <a:rPr lang="en-GB" sz="2000" b="1" dirty="0" err="1"/>
              <a:t>dorosłych</a:t>
            </a:r>
            <a:r>
              <a:rPr lang="en-GB" sz="2000" b="1" dirty="0"/>
              <a:t>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376A4E5-E8B2-29AC-6351-EE1B934E9584}"/>
              </a:ext>
            </a:extLst>
          </p:cNvPr>
          <p:cNvSpPr/>
          <p:nvPr/>
        </p:nvSpPr>
        <p:spPr>
          <a:xfrm>
            <a:off x="1047881" y="4854463"/>
            <a:ext cx="8096117" cy="9923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b="1" dirty="0" err="1"/>
              <a:t>Molestowanie</a:t>
            </a:r>
            <a:r>
              <a:rPr lang="en-GB" sz="2000" b="1" dirty="0"/>
              <a:t> </a:t>
            </a:r>
            <a:r>
              <a:rPr lang="en-GB" sz="2000" b="1" dirty="0" err="1"/>
              <a:t>seksulane</a:t>
            </a:r>
            <a:r>
              <a:rPr lang="en-GB" sz="2000" b="1" dirty="0"/>
              <a:t> </a:t>
            </a:r>
            <a:r>
              <a:rPr lang="en-GB" sz="2000" b="1" dirty="0" err="1"/>
              <a:t>rodzeństwa</a:t>
            </a:r>
            <a:r>
              <a:rPr lang="en-GB" sz="2000" b="1" dirty="0"/>
              <a:t> </a:t>
            </a:r>
            <a:r>
              <a:rPr lang="en-GB" sz="2000" b="1" dirty="0" err="1"/>
              <a:t>lub</a:t>
            </a:r>
            <a:r>
              <a:rPr lang="en-GB" sz="2000" b="1" dirty="0"/>
              <a:t> </a:t>
            </a:r>
            <a:r>
              <a:rPr lang="en-GB" sz="2000" b="1" dirty="0" err="1"/>
              <a:t>rówieśników</a:t>
            </a:r>
            <a:r>
              <a:rPr lang="en-GB" sz="2000" b="1" dirty="0"/>
              <a:t>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5D2EDC8-FFA4-FA93-94CE-A3F3724FBD3C}"/>
              </a:ext>
            </a:extLst>
          </p:cNvPr>
          <p:cNvSpPr/>
          <p:nvPr/>
        </p:nvSpPr>
        <p:spPr>
          <a:xfrm>
            <a:off x="1" y="5865647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10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5682E31-E06C-91B9-8813-54BE4BDAB592}"/>
              </a:ext>
            </a:extLst>
          </p:cNvPr>
          <p:cNvSpPr/>
          <p:nvPr/>
        </p:nvSpPr>
        <p:spPr>
          <a:xfrm>
            <a:off x="1047883" y="5865647"/>
            <a:ext cx="8096117" cy="9923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000" b="1" dirty="0" err="1"/>
              <a:t>Inicjowanie</a:t>
            </a:r>
            <a:r>
              <a:rPr lang="en-GB" sz="2000" b="1" dirty="0"/>
              <a:t> </a:t>
            </a:r>
            <a:r>
              <a:rPr lang="en-GB" sz="2000" b="1" dirty="0" err="1"/>
              <a:t>zachowania</a:t>
            </a:r>
            <a:r>
              <a:rPr lang="en-GB" sz="2000" b="1" dirty="0"/>
              <a:t> </a:t>
            </a:r>
            <a:r>
              <a:rPr lang="en-GB" sz="2000" b="1" dirty="0" err="1"/>
              <a:t>skoncentrowanego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intymnych</a:t>
            </a:r>
            <a:r>
              <a:rPr lang="en-GB" sz="2000" b="1" dirty="0"/>
              <a:t> </a:t>
            </a:r>
            <a:r>
              <a:rPr lang="en-GB" sz="2000" b="1" dirty="0" err="1"/>
              <a:t>częściach</a:t>
            </a:r>
            <a:r>
              <a:rPr lang="en-GB" sz="2000" b="1" dirty="0"/>
              <a:t> </a:t>
            </a:r>
            <a:r>
              <a:rPr lang="en-GB" sz="2000" b="1" dirty="0" err="1"/>
              <a:t>ciała</a:t>
            </a:r>
            <a:r>
              <a:rPr lang="en-GB" sz="2000" b="1" dirty="0"/>
              <a:t> (genitalia, </a:t>
            </a:r>
            <a:r>
              <a:rPr lang="en-GB" sz="2000" b="1" dirty="0" err="1"/>
              <a:t>odbyt</a:t>
            </a:r>
            <a:r>
              <a:rPr lang="en-GB" sz="2000" b="1" dirty="0"/>
              <a:t>, </a:t>
            </a:r>
            <a:r>
              <a:rPr lang="en-GB" sz="2000" b="1" dirty="0" err="1"/>
              <a:t>pośladki</a:t>
            </a:r>
            <a:r>
              <a:rPr lang="en-GB" sz="2000" b="1" dirty="0"/>
              <a:t>, </a:t>
            </a:r>
            <a:r>
              <a:rPr lang="en-GB" sz="2000" b="1" dirty="0" err="1"/>
              <a:t>piersi</a:t>
            </a:r>
            <a:r>
              <a:rPr lang="en-GB" sz="20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2161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0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39F41FE-DEC4-C3DC-78DD-BDB5F7ADC1A3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rgbClr val="0000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169D96F-474A-88FB-3B73-B4EE2BDAB316}"/>
              </a:ext>
            </a:extLst>
          </p:cNvPr>
          <p:cNvSpPr/>
          <p:nvPr/>
        </p:nvSpPr>
        <p:spPr>
          <a:xfrm>
            <a:off x="945932" y="1178343"/>
            <a:ext cx="7233218" cy="4490020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Małżeństwo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jako sakrament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EB57A35-883A-8449-E571-604709735ED2}"/>
              </a:ext>
            </a:extLst>
          </p:cNvPr>
          <p:cNvSpPr/>
          <p:nvPr/>
        </p:nvSpPr>
        <p:spPr>
          <a:xfrm>
            <a:off x="1975419" y="1993420"/>
            <a:ext cx="5193161" cy="2703787"/>
          </a:xfrm>
          <a:prstGeom prst="rect">
            <a:avLst/>
          </a:prstGeom>
          <a:solidFill>
            <a:srgbClr val="0000F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FBD21A4-0785-0C34-03E8-2CD10F1AA0F7}"/>
              </a:ext>
            </a:extLst>
          </p:cNvPr>
          <p:cNvSpPr txBox="1"/>
          <p:nvPr/>
        </p:nvSpPr>
        <p:spPr>
          <a:xfrm>
            <a:off x="2287577" y="2433455"/>
            <a:ext cx="45751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Zasady postępowania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wobec małoletnich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43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2E3019E-E18C-DF11-D6CC-67569C3FF701}"/>
              </a:ext>
            </a:extLst>
          </p:cNvPr>
          <p:cNvSpPr/>
          <p:nvPr/>
        </p:nvSpPr>
        <p:spPr>
          <a:xfrm>
            <a:off x="0" y="1329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Zasady ogólne 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310528"/>
            <a:ext cx="9144000" cy="1279982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Stosowanie przez personel kar cielesnych wobec małoletnich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nie jest dozwolone w żadnych okolicznościach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i od tej reguły nie ma wyjątków.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C18CDC4-4326-9662-3A81-4E7167BA6957}"/>
              </a:ext>
            </a:extLst>
          </p:cNvPr>
          <p:cNvSpPr/>
          <p:nvPr/>
        </p:nvSpPr>
        <p:spPr>
          <a:xfrm>
            <a:off x="0" y="2601379"/>
            <a:ext cx="9144000" cy="1279982"/>
          </a:xfrm>
          <a:prstGeom prst="rect">
            <a:avLst/>
          </a:prstGeom>
          <a:solidFill>
            <a:srgbClr val="0000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Małoletni mają prawo do bycia traktowanymi przez personel z jednakową troską.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Nie do zaakceptowania jest faworyzowanie przez personel pojedynczych osób, wyrażane werbalnie czy niewerbalnie.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101F48F-72D3-7A0C-CFFE-5E44758F74C0}"/>
              </a:ext>
            </a:extLst>
          </p:cNvPr>
          <p:cNvSpPr/>
          <p:nvPr/>
        </p:nvSpPr>
        <p:spPr>
          <a:xfrm>
            <a:off x="0" y="3900279"/>
            <a:ext cx="9144000" cy="1131782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Nie może być ze strony personelu tolerancji wobec jakiegokolwiek zachowania,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które może zostać odczytane jako znęcanie się lub dokuczanie,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zarówno ze strony dorosłych, jak i samych małoletnich. 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0CAB49F-F4E6-BBDC-72EB-7680C988E74B}"/>
              </a:ext>
            </a:extLst>
          </p:cNvPr>
          <p:cNvSpPr/>
          <p:nvPr/>
        </p:nvSpPr>
        <p:spPr>
          <a:xfrm>
            <a:off x="0" y="5050979"/>
            <a:ext cx="9144000" cy="1807021"/>
          </a:xfrm>
          <a:prstGeom prst="rect">
            <a:avLst/>
          </a:prstGeom>
          <a:solidFill>
            <a:srgbClr val="0000F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Nie do zaakceptowania jest werbalne naruszanie dobra małoletnich przez personel,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w tym zwłaszcza opowiadanie w ich obecności żartów o podtekście seksualnym.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W przypadku konieczności podjęcia z małoletnim rozmowy na tematy związane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z płciowością należy wykazać się daleko idącą ostrożnością,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delikatnością i roztropnością.  </a:t>
            </a:r>
          </a:p>
        </p:txBody>
      </p:sp>
    </p:spTree>
    <p:extLst>
      <p:ext uri="{BB962C8B-B14F-4D97-AF65-F5344CB8AC3E}">
        <p14:creationId xmlns:p14="http://schemas.microsoft.com/office/powerpoint/2010/main" val="79890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4E96FE52-55F0-AA00-9275-57CAD9C70C3F}"/>
              </a:ext>
            </a:extLst>
          </p:cNvPr>
          <p:cNvSpPr/>
          <p:nvPr/>
        </p:nvSpPr>
        <p:spPr>
          <a:xfrm>
            <a:off x="0" y="1329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Przemoc 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984F355-98AC-37E8-0414-A0BBA5FDA437}"/>
              </a:ext>
            </a:extLst>
          </p:cNvPr>
          <p:cNvSpPr/>
          <p:nvPr/>
        </p:nvSpPr>
        <p:spPr>
          <a:xfrm>
            <a:off x="0" y="1310527"/>
            <a:ext cx="9144000" cy="5546143"/>
          </a:xfrm>
          <a:prstGeom prst="rect">
            <a:avLst/>
          </a:prstGeom>
          <a:solidFill>
            <a:srgbClr val="01189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Przemoc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(wykorzystanie, molestowanie, nadużycie)</a:t>
            </a:r>
          </a:p>
          <a:p>
            <a:pPr algn="ctr"/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forma krzywdzenia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polegająca na wywieraniu wpływu na proces myślowy, zachowanie lub stan fizyczny osoby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pomimo braku przyzwolenia z jej strony.</a:t>
            </a:r>
          </a:p>
        </p:txBody>
      </p:sp>
    </p:spTree>
    <p:extLst>
      <p:ext uri="{BB962C8B-B14F-4D97-AF65-F5344CB8AC3E}">
        <p14:creationId xmlns:p14="http://schemas.microsoft.com/office/powerpoint/2010/main" val="39049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2E3019E-E18C-DF11-D6CC-67569C3FF701}"/>
              </a:ext>
            </a:extLst>
          </p:cNvPr>
          <p:cNvSpPr/>
          <p:nvPr/>
        </p:nvSpPr>
        <p:spPr>
          <a:xfrm>
            <a:off x="0" y="0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Zasady ogólne 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310531"/>
            <a:ext cx="9144000" cy="1279982"/>
          </a:xfrm>
          <a:prstGeom prst="rect">
            <a:avLst/>
          </a:prstGeom>
          <a:solidFill>
            <a:srgbClr val="0000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 Nie należy przebywać z małoletnim sam na sam.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C18CDC4-4326-9662-3A81-4E7167BA6957}"/>
              </a:ext>
            </a:extLst>
          </p:cNvPr>
          <p:cNvSpPr/>
          <p:nvPr/>
        </p:nvSpPr>
        <p:spPr>
          <a:xfrm>
            <a:off x="0" y="2601382"/>
            <a:ext cx="9144000" cy="1279982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Członkowie personelu powinni unikać przebywania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przez nieuzasadnienie długi czas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z pojedynczym małoletnim lub grupą małoletnich.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101F48F-72D3-7A0C-CFFE-5E44758F74C0}"/>
              </a:ext>
            </a:extLst>
          </p:cNvPr>
          <p:cNvSpPr/>
          <p:nvPr/>
        </p:nvSpPr>
        <p:spPr>
          <a:xfrm>
            <a:off x="0" y="3900282"/>
            <a:ext cx="9144000" cy="1131782"/>
          </a:xfrm>
          <a:prstGeom prst="rect">
            <a:avLst/>
          </a:prstGeom>
          <a:solidFill>
            <a:srgbClr val="0000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Członek personelu nie powinien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udawać się w podróż samochodem sam z małoletnim.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0CAB49F-F4E6-BBDC-72EB-7680C988E74B}"/>
              </a:ext>
            </a:extLst>
          </p:cNvPr>
          <p:cNvSpPr/>
          <p:nvPr/>
        </p:nvSpPr>
        <p:spPr>
          <a:xfrm>
            <a:off x="0" y="5050982"/>
            <a:ext cx="9144000" cy="1807018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  Personel powinien używać środków, języka i metod adekwatnych do wieku wychowanków. Podobnie powinien być potraktowany przekaz medialny, np. przez telefon komórkowy, Internet, wideo itp. W żadnym wypadku nie wolno wykorzystywać materiałów pornograficznych lub zawierających treści obsceniczne. </a:t>
            </a:r>
          </a:p>
        </p:txBody>
      </p:sp>
    </p:spTree>
    <p:extLst>
      <p:ext uri="{BB962C8B-B14F-4D97-AF65-F5344CB8AC3E}">
        <p14:creationId xmlns:p14="http://schemas.microsoft.com/office/powerpoint/2010/main" val="103162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2E3019E-E18C-DF11-D6CC-67569C3FF701}"/>
              </a:ext>
            </a:extLst>
          </p:cNvPr>
          <p:cNvSpPr/>
          <p:nvPr/>
        </p:nvSpPr>
        <p:spPr>
          <a:xfrm>
            <a:off x="0" y="0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Zasady ogólne 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310530"/>
            <a:ext cx="9144000" cy="2570833"/>
          </a:xfrm>
          <a:prstGeom prst="rect">
            <a:avLst/>
          </a:prstGeom>
          <a:solidFill>
            <a:srgbClr val="01189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 Małoletnim przysługuje prawo do prywatności.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W szczególny sposób prawo to powinno być respektowane w takich miejscach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jak przebieralnie, pływalnie, łazienki, toalety.  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W wymienionych wyżej miejscach personel nie może w żaden sposób ingerować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w prywatność małoletnich, w tym zwłaszcza wykonywać małoletnim zdjęć.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Winien zadbać, by zdjęć nie robili sobie nawzajem sami małoletni.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101F48F-72D3-7A0C-CFFE-5E44758F74C0}"/>
              </a:ext>
            </a:extLst>
          </p:cNvPr>
          <p:cNvSpPr/>
          <p:nvPr/>
        </p:nvSpPr>
        <p:spPr>
          <a:xfrm>
            <a:off x="0" y="3900282"/>
            <a:ext cx="9144000" cy="1336736"/>
          </a:xfrm>
          <a:prstGeom prst="rect">
            <a:avLst/>
          </a:prstGeom>
          <a:solidFill>
            <a:srgbClr val="0000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Personel nie może wyręczać dzieci ani pomagać im w czynnościach natury osobistej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(toaleta, mycie się, przebieranie itp.),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o ile dzieci są w stanie wykonać te czynności samodzielnie.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0CAB49F-F4E6-BBDC-72EB-7680C988E74B}"/>
              </a:ext>
            </a:extLst>
          </p:cNvPr>
          <p:cNvSpPr/>
          <p:nvPr/>
        </p:nvSpPr>
        <p:spPr>
          <a:xfrm>
            <a:off x="0" y="5237018"/>
            <a:ext cx="9144000" cy="1620982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  Personel nie może się obchodzić z małoletnim niewłaściwie,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w tym szorstko go traktować czy żartować nieprzyzwoicie. 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Zdrowa rezerwa w kontakcie ma stworzyć poczucie bezpieczeństwa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i zapewnić małoletniemu dobre samopoczucie. </a:t>
            </a:r>
          </a:p>
        </p:txBody>
      </p:sp>
    </p:spTree>
    <p:extLst>
      <p:ext uri="{BB962C8B-B14F-4D97-AF65-F5344CB8AC3E}">
        <p14:creationId xmlns:p14="http://schemas.microsoft.com/office/powerpoint/2010/main" val="39181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2E3019E-E18C-DF11-D6CC-67569C3FF701}"/>
              </a:ext>
            </a:extLst>
          </p:cNvPr>
          <p:cNvSpPr/>
          <p:nvPr/>
        </p:nvSpPr>
        <p:spPr>
          <a:xfrm>
            <a:off x="0" y="0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Zasady ogólne 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310530"/>
            <a:ext cx="9144000" cy="2570833"/>
          </a:xfrm>
          <a:prstGeom prst="rect">
            <a:avLst/>
          </a:prstGeom>
          <a:solidFill>
            <a:srgbClr val="01189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Pod żadnym pozorem personel nie może częstować małoletnich podopiecznych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alkoholem, papierosami, środkami odurzającymi (w tym narkotykami)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lub tolerować ich używania.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101F48F-72D3-7A0C-CFFE-5E44758F74C0}"/>
              </a:ext>
            </a:extLst>
          </p:cNvPr>
          <p:cNvSpPr/>
          <p:nvPr/>
        </p:nvSpPr>
        <p:spPr>
          <a:xfrm>
            <a:off x="0" y="3900282"/>
            <a:ext cx="9144000" cy="2957718"/>
          </a:xfrm>
          <a:prstGeom prst="rect">
            <a:avLst/>
          </a:prstGeom>
          <a:solidFill>
            <a:srgbClr val="0000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Zabronione jest pozostawanie pod wpływem alkoholu lub środków odurzających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przez personel prowadzący zajęcia lub sprawujący w danym czasie asystencję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lub opiekę nad małoletnimi. </a:t>
            </a:r>
          </a:p>
        </p:txBody>
      </p:sp>
    </p:spTree>
    <p:extLst>
      <p:ext uri="{BB962C8B-B14F-4D97-AF65-F5344CB8AC3E}">
        <p14:creationId xmlns:p14="http://schemas.microsoft.com/office/powerpoint/2010/main" val="310572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2E3019E-E18C-DF11-D6CC-67569C3FF701}"/>
              </a:ext>
            </a:extLst>
          </p:cNvPr>
          <p:cNvSpPr/>
          <p:nvPr/>
        </p:nvSpPr>
        <p:spPr>
          <a:xfrm>
            <a:off x="0" y="0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Zasady ogólne 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310530"/>
            <a:ext cx="9144000" cy="5547470"/>
          </a:xfrm>
          <a:prstGeom prst="rect">
            <a:avLst/>
          </a:prstGeom>
          <a:solidFill>
            <a:srgbClr val="01189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Nietykalność małoletniego musi być zawsze szanowana.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Dotyk niesie ze sobą pewne niebezpieczeństwa,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ale z drugiej strony personel będzie posługiwał się pewnymi gestami i słowami. Nieludzkim byłoby uciekanie od każdej formy dotyku.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Personel zawsze winien wykazywać daleko idącą troskę o integralność i nienaruszalność cielesną każdego małoletniego.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Wchodzenie w jakikolwiek kontakt dotykowy z małoletnim musi iść w parze z najdalej posuniętą roztropnością i rozwagą.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Obowiązuje tu ogólna zasada prymatu „braku nad nadmiarem”. </a:t>
            </a:r>
          </a:p>
        </p:txBody>
      </p:sp>
    </p:spTree>
    <p:extLst>
      <p:ext uri="{BB962C8B-B14F-4D97-AF65-F5344CB8AC3E}">
        <p14:creationId xmlns:p14="http://schemas.microsoft.com/office/powerpoint/2010/main" val="5789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8DFD659A-297C-E288-FAF3-06015836E919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Niewłaściwym zachowaniem i nadużyciem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wobec nietykalności cielesnej, intymności i prywatności małoletniego są: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E7A10A3-7B27-DE33-AA1D-6028DDF65A86}"/>
              </a:ext>
            </a:extLst>
          </p:cNvPr>
          <p:cNvSpPr/>
          <p:nvPr/>
        </p:nvSpPr>
        <p:spPr>
          <a:xfrm>
            <a:off x="0" y="1817239"/>
            <a:ext cx="1027912" cy="992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9D93BAB-6F6B-B964-A5E0-7E35AAB7ABCF}"/>
              </a:ext>
            </a:extLst>
          </p:cNvPr>
          <p:cNvSpPr/>
          <p:nvPr/>
        </p:nvSpPr>
        <p:spPr>
          <a:xfrm>
            <a:off x="0" y="2829647"/>
            <a:ext cx="1027912" cy="9923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2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C3AA77F-D1A0-8687-2939-9708C3899888}"/>
              </a:ext>
            </a:extLst>
          </p:cNvPr>
          <p:cNvSpPr/>
          <p:nvPr/>
        </p:nvSpPr>
        <p:spPr>
          <a:xfrm>
            <a:off x="1" y="3842055"/>
            <a:ext cx="1027912" cy="992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3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756F3E4-C1B6-4F73-58ED-6B054735A025}"/>
              </a:ext>
            </a:extLst>
          </p:cNvPr>
          <p:cNvSpPr/>
          <p:nvPr/>
        </p:nvSpPr>
        <p:spPr>
          <a:xfrm>
            <a:off x="-1" y="4854463"/>
            <a:ext cx="1027912" cy="9923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4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A6C5955-AA12-599B-061A-138551E88DB3}"/>
              </a:ext>
            </a:extLst>
          </p:cNvPr>
          <p:cNvSpPr/>
          <p:nvPr/>
        </p:nvSpPr>
        <p:spPr>
          <a:xfrm>
            <a:off x="-2" y="5865734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5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0F5D5A2-3C75-5B79-FE16-553A8450C349}"/>
              </a:ext>
            </a:extLst>
          </p:cNvPr>
          <p:cNvSpPr/>
          <p:nvPr/>
        </p:nvSpPr>
        <p:spPr>
          <a:xfrm>
            <a:off x="1047882" y="1817239"/>
            <a:ext cx="8096117" cy="992353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Wszelkie formy okazywania niechcianej czułości </a:t>
            </a:r>
            <a:endParaRPr lang="en-GB" sz="2000" b="1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8874560-A439-491E-5A6D-3B71AA6B12C0}"/>
              </a:ext>
            </a:extLst>
          </p:cNvPr>
          <p:cNvSpPr/>
          <p:nvPr/>
        </p:nvSpPr>
        <p:spPr>
          <a:xfrm>
            <a:off x="1047882" y="2829647"/>
            <a:ext cx="8096117" cy="992353"/>
          </a:xfrm>
          <a:prstGeom prst="rect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Pełne i mocne uściski i objęcia, tzw. „niedźwiadki” </a:t>
            </a:r>
            <a:endParaRPr lang="en-GB" sz="2000" b="1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DF251A4-AD15-FF7D-919D-EC13ACB670EB}"/>
              </a:ext>
            </a:extLst>
          </p:cNvPr>
          <p:cNvSpPr/>
          <p:nvPr/>
        </p:nvSpPr>
        <p:spPr>
          <a:xfrm>
            <a:off x="1047883" y="3842055"/>
            <a:ext cx="8096117" cy="992353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Dotykanie piersi, pośladków i okolic intymnych </a:t>
            </a:r>
            <a:endParaRPr lang="en-GB" sz="2000" b="1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ABBBB0B-EBE6-A3D2-33B1-13E7E0C58B7A}"/>
              </a:ext>
            </a:extLst>
          </p:cNvPr>
          <p:cNvSpPr/>
          <p:nvPr/>
        </p:nvSpPr>
        <p:spPr>
          <a:xfrm>
            <a:off x="1047881" y="4854463"/>
            <a:ext cx="8096117" cy="992353"/>
          </a:xfrm>
          <a:prstGeom prst="rect">
            <a:avLst/>
          </a:prstGeom>
          <a:solidFill>
            <a:srgbClr val="0000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Klepanie w uda lub kolana </a:t>
            </a:r>
            <a:endParaRPr lang="en-GB" sz="2000" b="1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71F6584-14DE-D862-C1C8-21A5E7C38355}"/>
              </a:ext>
            </a:extLst>
          </p:cNvPr>
          <p:cNvSpPr/>
          <p:nvPr/>
        </p:nvSpPr>
        <p:spPr>
          <a:xfrm>
            <a:off x="1047880" y="5865734"/>
            <a:ext cx="8096117" cy="992353"/>
          </a:xfrm>
          <a:prstGeom prst="rect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Łaskotanie lub „mocowanie się” w mocnym objęciu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950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E7A10A3-7B27-DE33-AA1D-6028DDF65A86}"/>
              </a:ext>
            </a:extLst>
          </p:cNvPr>
          <p:cNvSpPr/>
          <p:nvPr/>
        </p:nvSpPr>
        <p:spPr>
          <a:xfrm>
            <a:off x="0" y="1817239"/>
            <a:ext cx="1027912" cy="992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6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9D93BAB-6F6B-B964-A5E0-7E35AAB7ABCF}"/>
              </a:ext>
            </a:extLst>
          </p:cNvPr>
          <p:cNvSpPr/>
          <p:nvPr/>
        </p:nvSpPr>
        <p:spPr>
          <a:xfrm>
            <a:off x="0" y="2829647"/>
            <a:ext cx="1027912" cy="9923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7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C3AA77F-D1A0-8687-2939-9708C3899888}"/>
              </a:ext>
            </a:extLst>
          </p:cNvPr>
          <p:cNvSpPr/>
          <p:nvPr/>
        </p:nvSpPr>
        <p:spPr>
          <a:xfrm>
            <a:off x="1" y="3842055"/>
            <a:ext cx="1027912" cy="992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8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756F3E4-C1B6-4F73-58ED-6B054735A025}"/>
              </a:ext>
            </a:extLst>
          </p:cNvPr>
          <p:cNvSpPr/>
          <p:nvPr/>
        </p:nvSpPr>
        <p:spPr>
          <a:xfrm>
            <a:off x="-1" y="4854463"/>
            <a:ext cx="1027912" cy="9923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A6C5955-AA12-599B-061A-138551E88DB3}"/>
              </a:ext>
            </a:extLst>
          </p:cNvPr>
          <p:cNvSpPr/>
          <p:nvPr/>
        </p:nvSpPr>
        <p:spPr>
          <a:xfrm>
            <a:off x="-2" y="5865734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10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0F5D5A2-3C75-5B79-FE16-553A8450C349}"/>
              </a:ext>
            </a:extLst>
          </p:cNvPr>
          <p:cNvSpPr/>
          <p:nvPr/>
        </p:nvSpPr>
        <p:spPr>
          <a:xfrm>
            <a:off x="1047882" y="1817239"/>
            <a:ext cx="8096117" cy="992353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Obejmowanie młodocianego, stojąc za jego plecami </a:t>
            </a:r>
            <a:endParaRPr lang="en-GB" sz="2000" b="1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8874560-A439-491E-5A6D-3B71AA6B12C0}"/>
              </a:ext>
            </a:extLst>
          </p:cNvPr>
          <p:cNvSpPr/>
          <p:nvPr/>
        </p:nvSpPr>
        <p:spPr>
          <a:xfrm>
            <a:off x="1047882" y="2829647"/>
            <a:ext cx="8096117" cy="992353"/>
          </a:xfrm>
          <a:prstGeom prst="rect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Masaże </a:t>
            </a:r>
            <a:endParaRPr lang="en-GB" sz="2000" b="1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DF251A4-AD15-FF7D-919D-EC13ACB670EB}"/>
              </a:ext>
            </a:extLst>
          </p:cNvPr>
          <p:cNvSpPr/>
          <p:nvPr/>
        </p:nvSpPr>
        <p:spPr>
          <a:xfrm>
            <a:off x="1047883" y="3842055"/>
            <a:ext cx="8096117" cy="992353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Całowanie, w szczególności w usta </a:t>
            </a:r>
            <a:endParaRPr lang="en-GB" sz="2000" b="1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ABBBB0B-EBE6-A3D2-33B1-13E7E0C58B7A}"/>
              </a:ext>
            </a:extLst>
          </p:cNvPr>
          <p:cNvSpPr/>
          <p:nvPr/>
        </p:nvSpPr>
        <p:spPr>
          <a:xfrm>
            <a:off x="1047881" y="4854463"/>
            <a:ext cx="8096117" cy="992353"/>
          </a:xfrm>
          <a:prstGeom prst="rect">
            <a:avLst/>
          </a:prstGeom>
          <a:solidFill>
            <a:srgbClr val="0000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Kładzenie się albo spanie obok małoletniego  </a:t>
            </a:r>
            <a:endParaRPr lang="en-GB" sz="2000" b="1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71F6584-14DE-D862-C1C8-21A5E7C38355}"/>
              </a:ext>
            </a:extLst>
          </p:cNvPr>
          <p:cNvSpPr/>
          <p:nvPr/>
        </p:nvSpPr>
        <p:spPr>
          <a:xfrm>
            <a:off x="1047880" y="5865734"/>
            <a:ext cx="8096117" cy="992353"/>
          </a:xfrm>
          <a:prstGeom prst="rect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Komplementowanie odnoszące się do rozwoju fizycznego </a:t>
            </a:r>
            <a:endParaRPr lang="en-GB" sz="2000" b="1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FF3E064-671A-B51F-47C0-C2FF3B586215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Niewłaściwym zachowaniem i nadużyciem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wobec nietykalności cielesnej, intymności i prywatności małoletniego są: 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814954"/>
            <a:ext cx="9144000" cy="5043046"/>
          </a:xfrm>
          <a:prstGeom prst="rect">
            <a:avLst/>
          </a:prstGeom>
          <a:solidFill>
            <a:srgbClr val="0000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Należy wyeliminować wszelkie gry i zabawy, </a:t>
            </a:r>
            <a:br>
              <a:rPr lang="pl-PL" sz="2800" b="1" dirty="0">
                <a:solidFill>
                  <a:schemeClr val="bg1"/>
                </a:solidFill>
              </a:rPr>
            </a:br>
            <a:r>
              <a:rPr lang="pl-PL" sz="2800" b="1" dirty="0">
                <a:solidFill>
                  <a:schemeClr val="bg1"/>
                </a:solidFill>
              </a:rPr>
              <a:t>w których dochodzi do opisanych </a:t>
            </a:r>
            <a:r>
              <a:rPr lang="pl-PL" sz="2800" b="1" dirty="0" err="1">
                <a:solidFill>
                  <a:schemeClr val="bg1"/>
                </a:solidFill>
              </a:rPr>
              <a:t>zachowań</a:t>
            </a:r>
            <a:r>
              <a:rPr lang="pl-PL" sz="2800" b="1" dirty="0">
                <a:solidFill>
                  <a:schemeClr val="bg1"/>
                </a:solidFill>
              </a:rPr>
              <a:t>, </a:t>
            </a:r>
            <a:br>
              <a:rPr lang="pl-PL" sz="2800" b="1" dirty="0">
                <a:solidFill>
                  <a:schemeClr val="bg1"/>
                </a:solidFill>
              </a:rPr>
            </a:br>
            <a:r>
              <a:rPr lang="pl-PL" sz="2800" b="1" dirty="0">
                <a:solidFill>
                  <a:schemeClr val="bg1"/>
                </a:solidFill>
              </a:rPr>
              <a:t>w szczególności, </a:t>
            </a:r>
            <a:br>
              <a:rPr lang="pl-PL" sz="2800" b="1" dirty="0">
                <a:solidFill>
                  <a:schemeClr val="bg1"/>
                </a:solidFill>
              </a:rPr>
            </a:br>
            <a:r>
              <a:rPr lang="pl-PL" sz="2800" b="1" dirty="0">
                <a:solidFill>
                  <a:schemeClr val="bg1"/>
                </a:solidFill>
              </a:rPr>
              <a:t>gdy używa się wymienionych form dotyku.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1A47023-4CED-8FB6-E290-437A73F07674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Uwaga!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39F41FE-DEC4-C3DC-78DD-BDB5F7ADC1A3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rgbClr val="0000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169D96F-474A-88FB-3B73-B4EE2BDAB316}"/>
              </a:ext>
            </a:extLst>
          </p:cNvPr>
          <p:cNvSpPr/>
          <p:nvPr/>
        </p:nvSpPr>
        <p:spPr>
          <a:xfrm>
            <a:off x="945932" y="1178343"/>
            <a:ext cx="7233218" cy="4490020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Małżeństwo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jako sakrament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EB57A35-883A-8449-E571-604709735ED2}"/>
              </a:ext>
            </a:extLst>
          </p:cNvPr>
          <p:cNvSpPr/>
          <p:nvPr/>
        </p:nvSpPr>
        <p:spPr>
          <a:xfrm>
            <a:off x="1975419" y="1993420"/>
            <a:ext cx="5193161" cy="2703787"/>
          </a:xfrm>
          <a:prstGeom prst="rect">
            <a:avLst/>
          </a:prstGeom>
          <a:solidFill>
            <a:srgbClr val="0000F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FBD21A4-0785-0C34-03E8-2CD10F1AA0F7}"/>
              </a:ext>
            </a:extLst>
          </p:cNvPr>
          <p:cNvSpPr txBox="1"/>
          <p:nvPr/>
        </p:nvSpPr>
        <p:spPr>
          <a:xfrm>
            <a:off x="2287577" y="2433455"/>
            <a:ext cx="45751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Indywidualne spotkania z małoletnim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58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2E3019E-E18C-DF11-D6CC-67569C3FF701}"/>
              </a:ext>
            </a:extLst>
          </p:cNvPr>
          <p:cNvSpPr/>
          <p:nvPr/>
        </p:nvSpPr>
        <p:spPr>
          <a:xfrm>
            <a:off x="0" y="0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Indywidualne spotkania z małoletnimi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292594"/>
            <a:ext cx="9144000" cy="5565406"/>
          </a:xfrm>
          <a:prstGeom prst="rect">
            <a:avLst/>
          </a:prstGeom>
          <a:solidFill>
            <a:srgbClr val="0000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Jeżeli dobro małoletniego wymaga indywidualnego spotkania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z członkiem personelu, spotkanie to nie może się odbywać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w warunkach odizolowanych.</a:t>
            </a:r>
          </a:p>
          <a:p>
            <a:pPr algn="ctr"/>
            <a:endParaRPr 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Informacja o czasie i miejscu spotkania winna być przekazana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innym członkom personelu. </a:t>
            </a:r>
          </a:p>
          <a:p>
            <a:pPr algn="ctr"/>
            <a:endParaRPr 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W razie możliwości członek personelu przeprowadzający tego rodzaju spotkanie powinien zatroszczyć się o transparentność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(przeszklone drzwi lub ściany pomieszczenia,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obecność innych osób w bezpośrednim pobliżu, otwarte drzwi itp.)</a:t>
            </a:r>
          </a:p>
        </p:txBody>
      </p:sp>
    </p:spTree>
    <p:extLst>
      <p:ext uri="{BB962C8B-B14F-4D97-AF65-F5344CB8AC3E}">
        <p14:creationId xmlns:p14="http://schemas.microsoft.com/office/powerpoint/2010/main" val="420661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2E3019E-E18C-DF11-D6CC-67569C3FF701}"/>
              </a:ext>
            </a:extLst>
          </p:cNvPr>
          <p:cNvSpPr/>
          <p:nvPr/>
        </p:nvSpPr>
        <p:spPr>
          <a:xfrm>
            <a:off x="0" y="0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Indywidualne spotkania z małoletnimi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A5F51CF-6618-43E2-B801-B40D36AFD29A}"/>
              </a:ext>
            </a:extLst>
          </p:cNvPr>
          <p:cNvSpPr/>
          <p:nvPr/>
        </p:nvSpPr>
        <p:spPr>
          <a:xfrm>
            <a:off x="0" y="1294110"/>
            <a:ext cx="9144000" cy="2612872"/>
          </a:xfrm>
          <a:prstGeom prst="rect">
            <a:avLst/>
          </a:prstGeom>
          <a:solidFill>
            <a:srgbClr val="0432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Indywidualnych spotkań z małoletnim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nie wolno w nieroztropny sposób mnożyć ani przedłużać.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Zarówno pora, jak i liczba spotkań powinna być określona.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072C05F-5381-6967-DCF5-3E23A14DA5B1}"/>
              </a:ext>
            </a:extLst>
          </p:cNvPr>
          <p:cNvSpPr/>
          <p:nvPr/>
        </p:nvSpPr>
        <p:spPr>
          <a:xfrm>
            <a:off x="0" y="3921111"/>
            <a:ext cx="9144000" cy="2936890"/>
          </a:xfrm>
          <a:prstGeom prst="rect">
            <a:avLst/>
          </a:prstGeom>
          <a:solidFill>
            <a:srgbClr val="0000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O indywidualnym spotkaniu z małoletnim członek personelu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powinien poinformować rodziców.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Wyjątkiem jest sytuacja, w której podanie takiej informacji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zagroziłoby bezpieczeństwu małoletniego.</a:t>
            </a:r>
          </a:p>
        </p:txBody>
      </p:sp>
    </p:spTree>
    <p:extLst>
      <p:ext uri="{BB962C8B-B14F-4D97-AF65-F5344CB8AC3E}">
        <p14:creationId xmlns:p14="http://schemas.microsoft.com/office/powerpoint/2010/main" val="169579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8DFD659A-297C-E288-FAF3-06015836E919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Formy przemocy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E7A10A3-7B27-DE33-AA1D-6028DDF65A86}"/>
              </a:ext>
            </a:extLst>
          </p:cNvPr>
          <p:cNvSpPr/>
          <p:nvPr/>
        </p:nvSpPr>
        <p:spPr>
          <a:xfrm>
            <a:off x="0" y="1817239"/>
            <a:ext cx="1027912" cy="992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9D93BAB-6F6B-B964-A5E0-7E35AAB7ABCF}"/>
              </a:ext>
            </a:extLst>
          </p:cNvPr>
          <p:cNvSpPr/>
          <p:nvPr/>
        </p:nvSpPr>
        <p:spPr>
          <a:xfrm>
            <a:off x="0" y="2829647"/>
            <a:ext cx="1027912" cy="9923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2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C3AA77F-D1A0-8687-2939-9708C3899888}"/>
              </a:ext>
            </a:extLst>
          </p:cNvPr>
          <p:cNvSpPr/>
          <p:nvPr/>
        </p:nvSpPr>
        <p:spPr>
          <a:xfrm>
            <a:off x="1" y="3842055"/>
            <a:ext cx="1027912" cy="992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3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756F3E4-C1B6-4F73-58ED-6B054735A025}"/>
              </a:ext>
            </a:extLst>
          </p:cNvPr>
          <p:cNvSpPr/>
          <p:nvPr/>
        </p:nvSpPr>
        <p:spPr>
          <a:xfrm>
            <a:off x="-1" y="4854463"/>
            <a:ext cx="1027912" cy="9923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4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A6C5955-AA12-599B-061A-138551E88DB3}"/>
              </a:ext>
            </a:extLst>
          </p:cNvPr>
          <p:cNvSpPr/>
          <p:nvPr/>
        </p:nvSpPr>
        <p:spPr>
          <a:xfrm>
            <a:off x="-2" y="5865734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5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0F5D5A2-3C75-5B79-FE16-553A8450C349}"/>
              </a:ext>
            </a:extLst>
          </p:cNvPr>
          <p:cNvSpPr/>
          <p:nvPr/>
        </p:nvSpPr>
        <p:spPr>
          <a:xfrm>
            <a:off x="1047882" y="1817239"/>
            <a:ext cx="8096117" cy="992353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400" b="1" dirty="0"/>
              <a:t>Fizyczna </a:t>
            </a:r>
            <a:endParaRPr lang="en-GB" sz="2400" b="1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8874560-A439-491E-5A6D-3B71AA6B12C0}"/>
              </a:ext>
            </a:extLst>
          </p:cNvPr>
          <p:cNvSpPr/>
          <p:nvPr/>
        </p:nvSpPr>
        <p:spPr>
          <a:xfrm>
            <a:off x="1047882" y="2829647"/>
            <a:ext cx="8096117" cy="992353"/>
          </a:xfrm>
          <a:prstGeom prst="rect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400" b="1" dirty="0"/>
              <a:t>Psychiczna </a:t>
            </a:r>
            <a:endParaRPr lang="en-GB" sz="2400" b="1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DF251A4-AD15-FF7D-919D-EC13ACB670EB}"/>
              </a:ext>
            </a:extLst>
          </p:cNvPr>
          <p:cNvSpPr/>
          <p:nvPr/>
        </p:nvSpPr>
        <p:spPr>
          <a:xfrm>
            <a:off x="1047883" y="3842055"/>
            <a:ext cx="8096117" cy="992353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400" b="1" dirty="0"/>
              <a:t>Seksualna </a:t>
            </a:r>
            <a:endParaRPr lang="en-GB" sz="2400" b="1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ABBBB0B-EBE6-A3D2-33B1-13E7E0C58B7A}"/>
              </a:ext>
            </a:extLst>
          </p:cNvPr>
          <p:cNvSpPr/>
          <p:nvPr/>
        </p:nvSpPr>
        <p:spPr>
          <a:xfrm>
            <a:off x="1047881" y="4854463"/>
            <a:ext cx="8096117" cy="992353"/>
          </a:xfrm>
          <a:prstGeom prst="rect">
            <a:avLst/>
          </a:prstGeom>
          <a:solidFill>
            <a:srgbClr val="0000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400" b="1" dirty="0" err="1"/>
              <a:t>Cyberprzemoc</a:t>
            </a:r>
            <a:r>
              <a:rPr lang="en-GB" sz="2400" b="1" dirty="0"/>
              <a:t>  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71F6584-14DE-D862-C1C8-21A5E7C38355}"/>
              </a:ext>
            </a:extLst>
          </p:cNvPr>
          <p:cNvSpPr/>
          <p:nvPr/>
        </p:nvSpPr>
        <p:spPr>
          <a:xfrm>
            <a:off x="1047880" y="5865734"/>
            <a:ext cx="8096117" cy="992353"/>
          </a:xfrm>
          <a:prstGeom prst="rect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400" b="1" dirty="0"/>
              <a:t>Zaniedbanie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126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4148625"/>
            <a:ext cx="9144000" cy="2709374"/>
          </a:xfrm>
          <a:prstGeom prst="rect">
            <a:avLst/>
          </a:prstGeom>
          <a:solidFill>
            <a:srgbClr val="0000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Jeśli jest konieczna wizyta w domu prywatnym małoletniego, członek personelu nie powinien w jej trakcie wykraczać poza formalne ramy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związane z wykonywaniem czynności zawodowych,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a wizyta powinna odbywać w obecności rodzica.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9B3A6C7-C130-DF7B-0FF2-2CDC8BB061AC}"/>
              </a:ext>
            </a:extLst>
          </p:cNvPr>
          <p:cNvSpPr/>
          <p:nvPr/>
        </p:nvSpPr>
        <p:spPr>
          <a:xfrm>
            <a:off x="0" y="0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Indywidualne spotkania z małoletnimi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0356958-55F0-327F-3FCA-6ED986DDB2EE}"/>
              </a:ext>
            </a:extLst>
          </p:cNvPr>
          <p:cNvSpPr/>
          <p:nvPr/>
        </p:nvSpPr>
        <p:spPr>
          <a:xfrm>
            <a:off x="0" y="1299944"/>
            <a:ext cx="9144000" cy="1409432"/>
          </a:xfrm>
          <a:prstGeom prst="rect">
            <a:avLst/>
          </a:prstGeom>
          <a:solidFill>
            <a:srgbClr val="0000F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Zaleca się unikania składania wizyt w prywatnych pokojach małoletnich.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Miejsca te nie są również właściwym środowiskiem do odbywania przez personel rozmów z małoletnim.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79B5CD5-F14D-B3BA-B463-CE22DE695EFE}"/>
              </a:ext>
            </a:extLst>
          </p:cNvPr>
          <p:cNvSpPr/>
          <p:nvPr/>
        </p:nvSpPr>
        <p:spPr>
          <a:xfrm>
            <a:off x="0" y="2725338"/>
            <a:ext cx="9144000" cy="1409432"/>
          </a:xfrm>
          <a:prstGeom prst="rect">
            <a:avLst/>
          </a:prstGeom>
          <a:solidFill>
            <a:srgbClr val="01189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Należy bezwzględnie unikać wysyłania lub zapraszania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z jakiegokolwiek innego powodu małoletnich do pomieszczeń prywatnych.</a:t>
            </a:r>
          </a:p>
        </p:txBody>
      </p:sp>
    </p:spTree>
    <p:extLst>
      <p:ext uri="{BB962C8B-B14F-4D97-AF65-F5344CB8AC3E}">
        <p14:creationId xmlns:p14="http://schemas.microsoft.com/office/powerpoint/2010/main" val="239034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D072C05F-5381-6967-DCF5-3E23A14DA5B1}"/>
              </a:ext>
            </a:extLst>
          </p:cNvPr>
          <p:cNvSpPr/>
          <p:nvPr/>
        </p:nvSpPr>
        <p:spPr>
          <a:xfrm>
            <a:off x="0" y="3516762"/>
            <a:ext cx="9144000" cy="3341238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Jeśli zajdzie konieczność sprawowania go poza konfesjonałem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(np. w czasie wakacji czy pielgrzymek),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należy dołożyć szczególnych starań, by wybrane miejsce zapewniało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ochronę tajemnicy spowiedzi, a jednocześnie dawało gwarancję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zachowania zapisów niniejszego dokumentu.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9B3A6C7-C130-DF7B-0FF2-2CDC8BB061AC}"/>
              </a:ext>
            </a:extLst>
          </p:cNvPr>
          <p:cNvSpPr/>
          <p:nvPr/>
        </p:nvSpPr>
        <p:spPr>
          <a:xfrm>
            <a:off x="0" y="0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Indywidualne spotkania z małoletnimi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6AC6470-64D6-5D3C-8185-75A1AED0A02A}"/>
              </a:ext>
            </a:extLst>
          </p:cNvPr>
          <p:cNvSpPr/>
          <p:nvPr/>
        </p:nvSpPr>
        <p:spPr>
          <a:xfrm>
            <a:off x="0" y="1300035"/>
            <a:ext cx="9144000" cy="2196674"/>
          </a:xfrm>
          <a:prstGeom prst="rect">
            <a:avLst/>
          </a:prstGeom>
          <a:solidFill>
            <a:srgbClr val="0000F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Szczególnym indywidualnym spotkaniem jest sakrament pokuty.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Należy dołożyć starań, aby sprawować go w konfesjonale. </a:t>
            </a:r>
          </a:p>
        </p:txBody>
      </p:sp>
    </p:spTree>
    <p:extLst>
      <p:ext uri="{BB962C8B-B14F-4D97-AF65-F5344CB8AC3E}">
        <p14:creationId xmlns:p14="http://schemas.microsoft.com/office/powerpoint/2010/main" val="230442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39F41FE-DEC4-C3DC-78DD-BDB5F7ADC1A3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rgbClr val="0000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169D96F-474A-88FB-3B73-B4EE2BDAB316}"/>
              </a:ext>
            </a:extLst>
          </p:cNvPr>
          <p:cNvSpPr/>
          <p:nvPr/>
        </p:nvSpPr>
        <p:spPr>
          <a:xfrm>
            <a:off x="945932" y="1178343"/>
            <a:ext cx="7233218" cy="4490020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Małżeństwo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jako sakrament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EB57A35-883A-8449-E571-604709735ED2}"/>
              </a:ext>
            </a:extLst>
          </p:cNvPr>
          <p:cNvSpPr/>
          <p:nvPr/>
        </p:nvSpPr>
        <p:spPr>
          <a:xfrm>
            <a:off x="1975419" y="1993420"/>
            <a:ext cx="5193161" cy="2703787"/>
          </a:xfrm>
          <a:prstGeom prst="rect">
            <a:avLst/>
          </a:prstGeom>
          <a:solidFill>
            <a:srgbClr val="0000F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FBD21A4-0785-0C34-03E8-2CD10F1AA0F7}"/>
              </a:ext>
            </a:extLst>
          </p:cNvPr>
          <p:cNvSpPr txBox="1"/>
          <p:nvPr/>
        </p:nvSpPr>
        <p:spPr>
          <a:xfrm>
            <a:off x="2287577" y="2433455"/>
            <a:ext cx="45751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3200" b="1" dirty="0">
              <a:solidFill>
                <a:schemeClr val="bg1"/>
              </a:solidFill>
            </a:endParaRPr>
          </a:p>
          <a:p>
            <a:pPr algn="ctr"/>
            <a:r>
              <a:rPr lang="pl-PL" sz="3200" b="1" dirty="0">
                <a:solidFill>
                  <a:schemeClr val="bg1"/>
                </a:solidFill>
              </a:rPr>
              <a:t>Podróże, 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wycieczki, wakacje 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20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4613564"/>
            <a:ext cx="9144000" cy="2244436"/>
          </a:xfrm>
          <a:prstGeom prst="rect">
            <a:avLst/>
          </a:prstGeom>
          <a:solidFill>
            <a:srgbClr val="0000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Szczególną uwagę i wyjątkową czujność należy wykazać w stosunku do tych małoletnich, których zachowanie może stwarzać zagrożenie,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budzić niepokój lub być źródłem dyskomfortu dla innych małoletnich. 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9B3A6C7-C130-DF7B-0FF2-2CDC8BB061AC}"/>
              </a:ext>
            </a:extLst>
          </p:cNvPr>
          <p:cNvSpPr/>
          <p:nvPr/>
        </p:nvSpPr>
        <p:spPr>
          <a:xfrm>
            <a:off x="0" y="0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Podróże, wycieczki, wakacje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0356958-55F0-327F-3FCA-6ED986DDB2EE}"/>
              </a:ext>
            </a:extLst>
          </p:cNvPr>
          <p:cNvSpPr/>
          <p:nvPr/>
        </p:nvSpPr>
        <p:spPr>
          <a:xfrm>
            <a:off x="0" y="1299944"/>
            <a:ext cx="9144000" cy="1409432"/>
          </a:xfrm>
          <a:prstGeom prst="rect">
            <a:avLst/>
          </a:prstGeom>
          <a:solidFill>
            <a:srgbClr val="0000F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Wszystkie wycieczki i wyjazdy powinny być w sposób formalny dokumentowane ze szczególnym uwzględnieniem kwestii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transportu, zakwaterowania, planu dnia oraz bezpieczeństwa.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79B5CD5-F14D-B3BA-B463-CE22DE695EFE}"/>
              </a:ext>
            </a:extLst>
          </p:cNvPr>
          <p:cNvSpPr/>
          <p:nvPr/>
        </p:nvSpPr>
        <p:spPr>
          <a:xfrm>
            <a:off x="0" y="2725337"/>
            <a:ext cx="9144000" cy="1874372"/>
          </a:xfrm>
          <a:prstGeom prst="rect">
            <a:avLst/>
          </a:prstGeom>
          <a:solidFill>
            <a:srgbClr val="01189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W czasie wyjazdów należy zwrócić uwagę na zachowania podopiecznych mogące wskazywać na problemy małoletniego z aklimatyzacją w grupie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oraz na brak wykazywania się umiejętnościami w zakresie radzenia sobie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z sytuacjami konfliktowymi pojawiającymi się w grupie rówieśników.  </a:t>
            </a:r>
          </a:p>
        </p:txBody>
      </p:sp>
    </p:spTree>
    <p:extLst>
      <p:ext uri="{BB962C8B-B14F-4D97-AF65-F5344CB8AC3E}">
        <p14:creationId xmlns:p14="http://schemas.microsoft.com/office/powerpoint/2010/main" val="391691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9B3A6C7-C130-DF7B-0FF2-2CDC8BB061AC}"/>
              </a:ext>
            </a:extLst>
          </p:cNvPr>
          <p:cNvSpPr/>
          <p:nvPr/>
        </p:nvSpPr>
        <p:spPr>
          <a:xfrm>
            <a:off x="0" y="0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Podróże, wycieczki, wakacje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6AC6470-64D6-5D3C-8185-75A1AED0A02A}"/>
              </a:ext>
            </a:extLst>
          </p:cNvPr>
          <p:cNvSpPr/>
          <p:nvPr/>
        </p:nvSpPr>
        <p:spPr>
          <a:xfrm>
            <a:off x="0" y="1300034"/>
            <a:ext cx="9144000" cy="5557965"/>
          </a:xfrm>
          <a:prstGeom prst="rect">
            <a:avLst/>
          </a:prstGeom>
          <a:solidFill>
            <a:srgbClr val="0000F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Personel nie może bagatelizować jakichkolwiek sygnałów mogących wskazywać w szczególności na: </a:t>
            </a:r>
          </a:p>
          <a:p>
            <a:pPr algn="ctr"/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izolowanie się małoletniego w grupie rówieśników, 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przejawy agresji wśród małoletnich, 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konflikty między podopiecznymi, 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pojawiające się w przypadku małoletnich zachowania seksualne nieadekwatne do ich wieku, 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wykorzystywanie przez rówieśników zagubienia i nieporadności 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małoletnich słabiej przystosowanych do radzenia sobie w grupie. </a:t>
            </a:r>
          </a:p>
        </p:txBody>
      </p:sp>
    </p:spTree>
    <p:extLst>
      <p:ext uri="{BB962C8B-B14F-4D97-AF65-F5344CB8AC3E}">
        <p14:creationId xmlns:p14="http://schemas.microsoft.com/office/powerpoint/2010/main" val="29522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39F41FE-DEC4-C3DC-78DD-BDB5F7ADC1A3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rgbClr val="86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169D96F-474A-88FB-3B73-B4EE2BDAB316}"/>
              </a:ext>
            </a:extLst>
          </p:cNvPr>
          <p:cNvSpPr/>
          <p:nvPr/>
        </p:nvSpPr>
        <p:spPr>
          <a:xfrm>
            <a:off x="945932" y="1198881"/>
            <a:ext cx="7233218" cy="4490020"/>
          </a:xfrm>
          <a:prstGeom prst="rect">
            <a:avLst/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Małżeństwo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jako sakrament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EB57A35-883A-8449-E571-604709735ED2}"/>
              </a:ext>
            </a:extLst>
          </p:cNvPr>
          <p:cNvSpPr/>
          <p:nvPr/>
        </p:nvSpPr>
        <p:spPr>
          <a:xfrm>
            <a:off x="1975419" y="2013958"/>
            <a:ext cx="5193161" cy="2703787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Calibri" panose="020F0502020204030204"/>
              </a:rPr>
              <a:t>Ochrona duchownego </a:t>
            </a:r>
            <a:br>
              <a:rPr lang="pl-PL" sz="3200" b="1" dirty="0">
                <a:solidFill>
                  <a:schemeClr val="bg1"/>
                </a:solidFill>
                <a:latin typeface="Calibri" panose="020F0502020204030204"/>
              </a:rPr>
            </a:br>
            <a:r>
              <a:rPr lang="pl-PL" sz="2400" b="1" dirty="0">
                <a:solidFill>
                  <a:schemeClr val="bg1"/>
                </a:solidFill>
                <a:latin typeface="Calibri" panose="020F0502020204030204"/>
              </a:rPr>
              <a:t>przed niesłusznym posądzeniem </a:t>
            </a:r>
            <a:endParaRPr lang="pl-PL" sz="16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8908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8DFD659A-297C-E288-FAF3-06015836E919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W celu ochrony przed niesłusznym posądzeniem,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należy unikać: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E7A10A3-7B27-DE33-AA1D-6028DDF65A86}"/>
              </a:ext>
            </a:extLst>
          </p:cNvPr>
          <p:cNvSpPr/>
          <p:nvPr/>
        </p:nvSpPr>
        <p:spPr>
          <a:xfrm>
            <a:off x="0" y="1817239"/>
            <a:ext cx="1027912" cy="992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9D93BAB-6F6B-B964-A5E0-7E35AAB7ABCF}"/>
              </a:ext>
            </a:extLst>
          </p:cNvPr>
          <p:cNvSpPr/>
          <p:nvPr/>
        </p:nvSpPr>
        <p:spPr>
          <a:xfrm>
            <a:off x="0" y="2829647"/>
            <a:ext cx="1027912" cy="9923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2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C3AA77F-D1A0-8687-2939-9708C3899888}"/>
              </a:ext>
            </a:extLst>
          </p:cNvPr>
          <p:cNvSpPr/>
          <p:nvPr/>
        </p:nvSpPr>
        <p:spPr>
          <a:xfrm>
            <a:off x="1" y="3842055"/>
            <a:ext cx="1027912" cy="992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3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756F3E4-C1B6-4F73-58ED-6B054735A025}"/>
              </a:ext>
            </a:extLst>
          </p:cNvPr>
          <p:cNvSpPr/>
          <p:nvPr/>
        </p:nvSpPr>
        <p:spPr>
          <a:xfrm>
            <a:off x="-1" y="4854463"/>
            <a:ext cx="1027912" cy="9923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4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A6C5955-AA12-599B-061A-138551E88DB3}"/>
              </a:ext>
            </a:extLst>
          </p:cNvPr>
          <p:cNvSpPr/>
          <p:nvPr/>
        </p:nvSpPr>
        <p:spPr>
          <a:xfrm>
            <a:off x="-2" y="5865734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5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0F5D5A2-3C75-5B79-FE16-553A8450C349}"/>
              </a:ext>
            </a:extLst>
          </p:cNvPr>
          <p:cNvSpPr/>
          <p:nvPr/>
        </p:nvSpPr>
        <p:spPr>
          <a:xfrm>
            <a:off x="1047882" y="1817239"/>
            <a:ext cx="8096117" cy="99235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Spotkań z małoletnimi w odizolowanych pomieszczeniach</a:t>
            </a:r>
            <a:endParaRPr lang="en-GB" sz="2000" b="1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8874560-A439-491E-5A6D-3B71AA6B12C0}"/>
              </a:ext>
            </a:extLst>
          </p:cNvPr>
          <p:cNvSpPr/>
          <p:nvPr/>
        </p:nvSpPr>
        <p:spPr>
          <a:xfrm>
            <a:off x="1047882" y="2829647"/>
            <a:ext cx="8096117" cy="99235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Wszelkich zachowań, które mogą zostać odebrane </a:t>
            </a:r>
            <a:br>
              <a:rPr lang="pl-PL" sz="2000" b="1" dirty="0"/>
            </a:br>
            <a:r>
              <a:rPr lang="pl-PL" sz="2000" b="1" dirty="0"/>
              <a:t>jako faworyzowanie jednego z małoletnich </a:t>
            </a:r>
            <a:endParaRPr lang="en-GB" sz="2000" b="1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DF251A4-AD15-FF7D-919D-EC13ACB670EB}"/>
              </a:ext>
            </a:extLst>
          </p:cNvPr>
          <p:cNvSpPr/>
          <p:nvPr/>
        </p:nvSpPr>
        <p:spPr>
          <a:xfrm>
            <a:off x="1047883" y="3842055"/>
            <a:ext cx="8096117" cy="992353"/>
          </a:xfrm>
          <a:prstGeom prst="rect">
            <a:avLst/>
          </a:prstGeom>
          <a:solidFill>
            <a:srgbClr val="9A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Wszelkiego rodzaju angażowania się w fizyczny kontakt </a:t>
            </a:r>
            <a:br>
              <a:rPr lang="pl-PL" sz="2000" b="1" dirty="0"/>
            </a:br>
            <a:r>
              <a:rPr lang="pl-PL" sz="2000" b="1" dirty="0"/>
              <a:t>z małoletnim, który może być źle zrozumiany </a:t>
            </a:r>
            <a:endParaRPr lang="en-GB" sz="2000" b="1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ABBBB0B-EBE6-A3D2-33B1-13E7E0C58B7A}"/>
              </a:ext>
            </a:extLst>
          </p:cNvPr>
          <p:cNvSpPr/>
          <p:nvPr/>
        </p:nvSpPr>
        <p:spPr>
          <a:xfrm>
            <a:off x="1047881" y="4854463"/>
            <a:ext cx="8096117" cy="992353"/>
          </a:xfrm>
          <a:prstGeom prst="rect">
            <a:avLst/>
          </a:prstGeom>
          <a:solidFill>
            <a:srgbClr val="86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Noszenia prowokującego stroju i epatowania nagością </a:t>
            </a:r>
            <a:br>
              <a:rPr lang="pl-PL" sz="2000" b="1" dirty="0"/>
            </a:br>
            <a:r>
              <a:rPr lang="pl-PL" sz="2000" b="1" dirty="0"/>
              <a:t>w obecności małoletnich  </a:t>
            </a:r>
            <a:endParaRPr lang="en-GB" sz="2000" b="1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71F6584-14DE-D862-C1C8-21A5E7C38355}"/>
              </a:ext>
            </a:extLst>
          </p:cNvPr>
          <p:cNvSpPr/>
          <p:nvPr/>
        </p:nvSpPr>
        <p:spPr>
          <a:xfrm>
            <a:off x="1047880" y="5865734"/>
            <a:ext cx="8096117" cy="992353"/>
          </a:xfrm>
          <a:prstGeom prst="rect">
            <a:avLst/>
          </a:prstGeom>
          <a:solidFill>
            <a:srgbClr val="6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Źle dobranego miejsca sprawowania sakramentu pokuty, pamiętając, że tajemnica spowiedzi odbiera możliwość obrony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08264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E7A10A3-7B27-DE33-AA1D-6028DDF65A86}"/>
              </a:ext>
            </a:extLst>
          </p:cNvPr>
          <p:cNvSpPr/>
          <p:nvPr/>
        </p:nvSpPr>
        <p:spPr>
          <a:xfrm>
            <a:off x="0" y="1817239"/>
            <a:ext cx="1027912" cy="992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6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9D93BAB-6F6B-B964-A5E0-7E35AAB7ABCF}"/>
              </a:ext>
            </a:extLst>
          </p:cNvPr>
          <p:cNvSpPr/>
          <p:nvPr/>
        </p:nvSpPr>
        <p:spPr>
          <a:xfrm>
            <a:off x="0" y="2829647"/>
            <a:ext cx="1027912" cy="9923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7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C3AA77F-D1A0-8687-2939-9708C3899888}"/>
              </a:ext>
            </a:extLst>
          </p:cNvPr>
          <p:cNvSpPr/>
          <p:nvPr/>
        </p:nvSpPr>
        <p:spPr>
          <a:xfrm>
            <a:off x="1" y="3842055"/>
            <a:ext cx="1027912" cy="992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8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756F3E4-C1B6-4F73-58ED-6B054735A025}"/>
              </a:ext>
            </a:extLst>
          </p:cNvPr>
          <p:cNvSpPr/>
          <p:nvPr/>
        </p:nvSpPr>
        <p:spPr>
          <a:xfrm>
            <a:off x="-1" y="4854463"/>
            <a:ext cx="1027912" cy="9923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A6C5955-AA12-599B-061A-138551E88DB3}"/>
              </a:ext>
            </a:extLst>
          </p:cNvPr>
          <p:cNvSpPr/>
          <p:nvPr/>
        </p:nvSpPr>
        <p:spPr>
          <a:xfrm>
            <a:off x="-2" y="5865734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10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0F5D5A2-3C75-5B79-FE16-553A8450C349}"/>
              </a:ext>
            </a:extLst>
          </p:cNvPr>
          <p:cNvSpPr/>
          <p:nvPr/>
        </p:nvSpPr>
        <p:spPr>
          <a:xfrm>
            <a:off x="1047882" y="1817239"/>
            <a:ext cx="8096117" cy="99235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Spotykania się w pomieszczeniach prywatnych lub mieszkaniu małoletniego bez obecności innych dorosłych </a:t>
            </a:r>
            <a:endParaRPr lang="en-GB" sz="2000" b="1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8874560-A439-491E-5A6D-3B71AA6B12C0}"/>
              </a:ext>
            </a:extLst>
          </p:cNvPr>
          <p:cNvSpPr/>
          <p:nvPr/>
        </p:nvSpPr>
        <p:spPr>
          <a:xfrm>
            <a:off x="1047882" y="2829647"/>
            <a:ext cx="8096117" cy="99235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Dawania podarunków specjalnych lub w sekrecie </a:t>
            </a:r>
            <a:endParaRPr lang="en-GB" sz="2000" b="1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DF251A4-AD15-FF7D-919D-EC13ACB670EB}"/>
              </a:ext>
            </a:extLst>
          </p:cNvPr>
          <p:cNvSpPr/>
          <p:nvPr/>
        </p:nvSpPr>
        <p:spPr>
          <a:xfrm>
            <a:off x="1047883" y="3842055"/>
            <a:ext cx="8096117" cy="992353"/>
          </a:xfrm>
          <a:prstGeom prst="rect">
            <a:avLst/>
          </a:prstGeom>
          <a:solidFill>
            <a:srgbClr val="9A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Wszelkich zachowań, które mogą zostać uznane za niemieszczące się w powszechnie przyjmowanych standardach okazywania sympatii podopiecznym lub wychowankom </a:t>
            </a:r>
            <a:endParaRPr lang="en-GB" sz="2000" b="1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ABBBB0B-EBE6-A3D2-33B1-13E7E0C58B7A}"/>
              </a:ext>
            </a:extLst>
          </p:cNvPr>
          <p:cNvSpPr/>
          <p:nvPr/>
        </p:nvSpPr>
        <p:spPr>
          <a:xfrm>
            <a:off x="1047881" y="4854463"/>
            <a:ext cx="8096117" cy="992353"/>
          </a:xfrm>
          <a:prstGeom prst="rect">
            <a:avLst/>
          </a:prstGeom>
          <a:solidFill>
            <a:srgbClr val="86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Wszelkich wypowiedzi, które mogą zostać potraktowane jako komplementowanie wyglądu ciał młodocianych </a:t>
            </a:r>
            <a:endParaRPr lang="en-GB" sz="2000" b="1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71F6584-14DE-D862-C1C8-21A5E7C38355}"/>
              </a:ext>
            </a:extLst>
          </p:cNvPr>
          <p:cNvSpPr/>
          <p:nvPr/>
        </p:nvSpPr>
        <p:spPr>
          <a:xfrm>
            <a:off x="1047880" y="5865734"/>
            <a:ext cx="8096117" cy="992353"/>
          </a:xfrm>
          <a:prstGeom prst="rect">
            <a:avLst/>
          </a:prstGeom>
          <a:solidFill>
            <a:srgbClr val="6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Robienia zdjęć w sytuacji, w której nie masz pewności co do wyrażenia zgody przez małoletniego lub jego rodzica</a:t>
            </a:r>
            <a:endParaRPr lang="en-GB" sz="2000" b="1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CFCEC55-C690-C15B-5221-51B57997B8A5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W celu ochrony przed niesłusznym posądzeniem,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należy unikać: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2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F0F9F928-26BA-965E-C8C7-D38300727DC2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W celu ochrony przed niesłusznym posądzeniem,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należy unikać: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07FCD3A-49C9-3B2F-3BDA-4CE8C6EE48FC}"/>
              </a:ext>
            </a:extLst>
          </p:cNvPr>
          <p:cNvSpPr/>
          <p:nvPr/>
        </p:nvSpPr>
        <p:spPr>
          <a:xfrm>
            <a:off x="0" y="1817239"/>
            <a:ext cx="1027912" cy="992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11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9984372-90B0-5FB1-5C88-C9E075D13CFA}"/>
              </a:ext>
            </a:extLst>
          </p:cNvPr>
          <p:cNvSpPr/>
          <p:nvPr/>
        </p:nvSpPr>
        <p:spPr>
          <a:xfrm>
            <a:off x="0" y="2829647"/>
            <a:ext cx="1027912" cy="9923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12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5994013-ADCB-F91C-4DBE-7D4FCF27227A}"/>
              </a:ext>
            </a:extLst>
          </p:cNvPr>
          <p:cNvSpPr/>
          <p:nvPr/>
        </p:nvSpPr>
        <p:spPr>
          <a:xfrm>
            <a:off x="1" y="3842055"/>
            <a:ext cx="1027912" cy="992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13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0B4699B-64ED-54C1-1BD6-1283DEE988F5}"/>
              </a:ext>
            </a:extLst>
          </p:cNvPr>
          <p:cNvSpPr/>
          <p:nvPr/>
        </p:nvSpPr>
        <p:spPr>
          <a:xfrm>
            <a:off x="-1" y="4854463"/>
            <a:ext cx="1027912" cy="9923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14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EFB64DD-19EA-121C-6959-106AFEE11963}"/>
              </a:ext>
            </a:extLst>
          </p:cNvPr>
          <p:cNvSpPr/>
          <p:nvPr/>
        </p:nvSpPr>
        <p:spPr>
          <a:xfrm>
            <a:off x="-2" y="5865734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15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04D60CA-19BC-9A1C-E8FF-BF7791EB9E40}"/>
              </a:ext>
            </a:extLst>
          </p:cNvPr>
          <p:cNvSpPr/>
          <p:nvPr/>
        </p:nvSpPr>
        <p:spPr>
          <a:xfrm>
            <a:off x="1047882" y="1817239"/>
            <a:ext cx="8096117" cy="99235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>
                <a:solidFill>
                  <a:schemeClr val="bg1"/>
                </a:solidFill>
              </a:rPr>
              <a:t>Spędzania zbyt dużej ilości czasu z małoletnim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C98A23A-DE62-DD3C-2C1B-B8E27FDF3B89}"/>
              </a:ext>
            </a:extLst>
          </p:cNvPr>
          <p:cNvSpPr/>
          <p:nvPr/>
        </p:nvSpPr>
        <p:spPr>
          <a:xfrm>
            <a:off x="1047882" y="2829647"/>
            <a:ext cx="8096117" cy="99235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>
                <a:solidFill>
                  <a:schemeClr val="bg1"/>
                </a:solidFill>
              </a:rPr>
              <a:t>Zbyt częstych telefonów do małoletniego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czy pisania listów albo wiadomości</a:t>
            </a:r>
            <a:endParaRPr lang="en-GB" sz="2000" b="1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40B6432-05E1-DFDB-138E-F3EE5C49AB3F}"/>
              </a:ext>
            </a:extLst>
          </p:cNvPr>
          <p:cNvSpPr/>
          <p:nvPr/>
        </p:nvSpPr>
        <p:spPr>
          <a:xfrm>
            <a:off x="1047883" y="3842055"/>
            <a:ext cx="8096117" cy="992353"/>
          </a:xfrm>
          <a:prstGeom prst="rect">
            <a:avLst/>
          </a:prstGeom>
          <a:solidFill>
            <a:srgbClr val="9A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>
                <a:solidFill>
                  <a:schemeClr val="bg1"/>
                </a:solidFill>
              </a:rPr>
              <a:t>Mocnego zaangażowania się w całe życie małoletniego</a:t>
            </a:r>
            <a:endParaRPr lang="en-GB" sz="2000" b="1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638DF13-F63B-86F3-7DF0-9A9A395160B7}"/>
              </a:ext>
            </a:extLst>
          </p:cNvPr>
          <p:cNvSpPr/>
          <p:nvPr/>
        </p:nvSpPr>
        <p:spPr>
          <a:xfrm>
            <a:off x="1047881" y="4854463"/>
            <a:ext cx="8096117" cy="992353"/>
          </a:xfrm>
          <a:prstGeom prst="rect">
            <a:avLst/>
          </a:prstGeom>
          <a:solidFill>
            <a:srgbClr val="86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>
                <a:solidFill>
                  <a:schemeClr val="bg1"/>
                </a:solidFill>
              </a:rPr>
              <a:t>Działań zaborczych</a:t>
            </a:r>
            <a:endParaRPr lang="en-GB" sz="2000" b="1" dirty="0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6A15CFE-1779-D1ED-37E4-89A1E04E739A}"/>
              </a:ext>
            </a:extLst>
          </p:cNvPr>
          <p:cNvSpPr/>
          <p:nvPr/>
        </p:nvSpPr>
        <p:spPr>
          <a:xfrm>
            <a:off x="1047880" y="5865734"/>
            <a:ext cx="8096117" cy="992353"/>
          </a:xfrm>
          <a:prstGeom prst="rect">
            <a:avLst/>
          </a:prstGeom>
          <a:solidFill>
            <a:srgbClr val="6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>
                <a:solidFill>
                  <a:schemeClr val="bg1"/>
                </a:solidFill>
              </a:rPr>
              <a:t>Pozwalania małoletniemu na robienie czegoś wbrew woli jego rodziców; obdarowywania małoletniego bez ich pozwolenia</a:t>
            </a:r>
          </a:p>
        </p:txBody>
      </p:sp>
    </p:spTree>
    <p:extLst>
      <p:ext uri="{BB962C8B-B14F-4D97-AF65-F5344CB8AC3E}">
        <p14:creationId xmlns:p14="http://schemas.microsoft.com/office/powerpoint/2010/main" val="17192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811040"/>
            <a:ext cx="9144000" cy="161796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Przestępcy seksualni swoimi działaniami łamią granice fizyczne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i emocjonalne oraz  przyjęte wzorce zachowań.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Dlatego należy zwracać szczególną uwagę na to,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aby podejmowane w dobrej wierze działania nigdy nie przekraczały tych granic.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A5F51CF-6618-43E2-B801-B40D36AFD29A}"/>
              </a:ext>
            </a:extLst>
          </p:cNvPr>
          <p:cNvSpPr/>
          <p:nvPr/>
        </p:nvSpPr>
        <p:spPr>
          <a:xfrm>
            <a:off x="0" y="3442856"/>
            <a:ext cx="9144000" cy="3415144"/>
          </a:xfrm>
          <a:prstGeom prst="rect">
            <a:avLst/>
          </a:prstGeom>
          <a:solidFill>
            <a:srgbClr val="9A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Nie należy dopuszczać w podejmowanej aktywności lub zabawach z małoletnimi do przekraczania granic fizycznego kontaktu, dlatego w szczególności należy unikać w organizowanych zabawach zbyt bliskiego kontaktu fizycznego, przybierającego formę np. łaskotania, obejmowania, w tym obejmowania nogami, pozwalania na skakanie po sobie oraz kontaktów fizycznych, w których wykorzystywana jest siła fizyczna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(zapasy, siłowanie się itp.). </a:t>
            </a:r>
          </a:p>
          <a:p>
            <a:pPr algn="ctr"/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Bezwzględnie zakazane jest niewłaściwe dotykanie małoletniego i obejmowanie małoletniego, kiedy małoletni się na to nie zgadza, oraz nadużywanie dozwolonego kontaktu fizycznego.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A2BDE5-95E5-1218-E480-92D5D5F9FA07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W celu ochrony przed niesłusznym posądzeniem,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należy unikać: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281311"/>
            <a:ext cx="9144000" cy="5576689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To każda forma niewłaściwego nieprzypadkowego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naruszenia nietykalności cielesnej małoletniego.</a:t>
            </a:r>
          </a:p>
          <a:p>
            <a:pPr algn="ctr"/>
            <a:endParaRPr lang="pl-PL" sz="2400" b="1" dirty="0">
              <a:solidFill>
                <a:schemeClr val="bg1"/>
              </a:solidFill>
            </a:endParaRPr>
          </a:p>
          <a:p>
            <a:pPr algn="ctr"/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(np. potrząsanie dzieckiem w formie kary, bicie, rzucanie, oszałamianie różnymi środkami, powodowanie oparzeń, duszenie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lub inne używanie siły fizycznej).</a:t>
            </a:r>
            <a:br>
              <a:rPr lang="pl-PL" sz="2400" b="1" dirty="0">
                <a:solidFill>
                  <a:schemeClr val="bg1"/>
                </a:solidFill>
              </a:rPr>
            </a:b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11C19AC-4FFE-2E88-E152-0AC11C28084F}"/>
              </a:ext>
            </a:extLst>
          </p:cNvPr>
          <p:cNvSpPr/>
          <p:nvPr/>
        </p:nvSpPr>
        <p:spPr>
          <a:xfrm>
            <a:off x="0" y="1329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Przemoc fizyczna 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990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39F41FE-DEC4-C3DC-78DD-BDB5F7ADC1A3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169D96F-474A-88FB-3B73-B4EE2BDAB316}"/>
              </a:ext>
            </a:extLst>
          </p:cNvPr>
          <p:cNvSpPr/>
          <p:nvPr/>
        </p:nvSpPr>
        <p:spPr>
          <a:xfrm>
            <a:off x="945932" y="1060335"/>
            <a:ext cx="7233218" cy="44900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Małżeństwo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jako sakrament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EB57A35-883A-8449-E571-604709735ED2}"/>
              </a:ext>
            </a:extLst>
          </p:cNvPr>
          <p:cNvSpPr/>
          <p:nvPr/>
        </p:nvSpPr>
        <p:spPr>
          <a:xfrm>
            <a:off x="1975419" y="1875412"/>
            <a:ext cx="5193161" cy="2703787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Szacunek dla 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nietykalności małoletniego </a:t>
            </a:r>
            <a:r>
              <a:rPr lang="pl-PL" sz="2000" b="1" dirty="0">
                <a:solidFill>
                  <a:schemeClr val="bg1"/>
                </a:solidFill>
              </a:rPr>
              <a:t> </a:t>
            </a:r>
            <a:endParaRPr lang="pl-PL" sz="16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9445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8DFD659A-297C-E288-FAF3-06015836E919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Właściwym zachowaniem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respektującym nietykalność małoletniego jest: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E7A10A3-7B27-DE33-AA1D-6028DDF65A86}"/>
              </a:ext>
            </a:extLst>
          </p:cNvPr>
          <p:cNvSpPr/>
          <p:nvPr/>
        </p:nvSpPr>
        <p:spPr>
          <a:xfrm>
            <a:off x="0" y="1817239"/>
            <a:ext cx="1027912" cy="992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9D93BAB-6F6B-B964-A5E0-7E35AAB7ABCF}"/>
              </a:ext>
            </a:extLst>
          </p:cNvPr>
          <p:cNvSpPr/>
          <p:nvPr/>
        </p:nvSpPr>
        <p:spPr>
          <a:xfrm>
            <a:off x="0" y="2829647"/>
            <a:ext cx="1027912" cy="9923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2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C3AA77F-D1A0-8687-2939-9708C3899888}"/>
              </a:ext>
            </a:extLst>
          </p:cNvPr>
          <p:cNvSpPr/>
          <p:nvPr/>
        </p:nvSpPr>
        <p:spPr>
          <a:xfrm>
            <a:off x="1" y="3842055"/>
            <a:ext cx="1027912" cy="992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3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756F3E4-C1B6-4F73-58ED-6B054735A025}"/>
              </a:ext>
            </a:extLst>
          </p:cNvPr>
          <p:cNvSpPr/>
          <p:nvPr/>
        </p:nvSpPr>
        <p:spPr>
          <a:xfrm>
            <a:off x="-1" y="4854463"/>
            <a:ext cx="1027912" cy="9923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4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A6C5955-AA12-599B-061A-138551E88DB3}"/>
              </a:ext>
            </a:extLst>
          </p:cNvPr>
          <p:cNvSpPr/>
          <p:nvPr/>
        </p:nvSpPr>
        <p:spPr>
          <a:xfrm>
            <a:off x="-2" y="5865734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5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0F5D5A2-3C75-5B79-FE16-553A8450C349}"/>
              </a:ext>
            </a:extLst>
          </p:cNvPr>
          <p:cNvSpPr/>
          <p:nvPr/>
        </p:nvSpPr>
        <p:spPr>
          <a:xfrm>
            <a:off x="1047882" y="1817239"/>
            <a:ext cx="8096117" cy="992353"/>
          </a:xfrm>
          <a:prstGeom prst="rect">
            <a:avLst/>
          </a:prstGeom>
          <a:solidFill>
            <a:srgbClr val="0086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Poklepanie po ramionach lub plecach  </a:t>
            </a:r>
            <a:endParaRPr lang="en-GB" sz="2000" b="1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8874560-A439-491E-5A6D-3B71AA6B12C0}"/>
              </a:ext>
            </a:extLst>
          </p:cNvPr>
          <p:cNvSpPr/>
          <p:nvPr/>
        </p:nvSpPr>
        <p:spPr>
          <a:xfrm>
            <a:off x="1047882" y="2829647"/>
            <a:ext cx="8096117" cy="992353"/>
          </a:xfrm>
          <a:prstGeom prst="rect">
            <a:avLst/>
          </a:prstGeom>
          <a:solidFill>
            <a:srgbClr val="007A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Uścisk dłoni lub „podanie sobie piątki”</a:t>
            </a:r>
            <a:endParaRPr lang="en-GB" sz="2000" b="1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DF251A4-AD15-FF7D-919D-EC13ACB670EB}"/>
              </a:ext>
            </a:extLst>
          </p:cNvPr>
          <p:cNvSpPr/>
          <p:nvPr/>
        </p:nvSpPr>
        <p:spPr>
          <a:xfrm>
            <a:off x="1047883" y="3842055"/>
            <a:ext cx="8096117" cy="992353"/>
          </a:xfrm>
          <a:prstGeom prst="rect">
            <a:avLst/>
          </a:prstGeom>
          <a:solidFill>
            <a:srgbClr val="006C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Delikatne objęcie na powitanie </a:t>
            </a:r>
            <a:endParaRPr lang="en-GB" sz="2000" b="1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ABBBB0B-EBE6-A3D2-33B1-13E7E0C58B7A}"/>
              </a:ext>
            </a:extLst>
          </p:cNvPr>
          <p:cNvSpPr/>
          <p:nvPr/>
        </p:nvSpPr>
        <p:spPr>
          <a:xfrm>
            <a:off x="1047881" y="4854463"/>
            <a:ext cx="8096117" cy="992353"/>
          </a:xfrm>
          <a:prstGeom prst="rect">
            <a:avLst/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Dotykanie rąk, ramion czy barków </a:t>
            </a:r>
            <a:endParaRPr lang="en-GB" sz="2000" b="1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71F6584-14DE-D862-C1C8-21A5E7C38355}"/>
              </a:ext>
            </a:extLst>
          </p:cNvPr>
          <p:cNvSpPr/>
          <p:nvPr/>
        </p:nvSpPr>
        <p:spPr>
          <a:xfrm>
            <a:off x="1047880" y="5865734"/>
            <a:ext cx="8096117" cy="992353"/>
          </a:xfrm>
          <a:prstGeom prst="rect">
            <a:avLst/>
          </a:prstGeom>
          <a:solidFill>
            <a:srgbClr val="0050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Werbalne pochwalenie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9905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E7A10A3-7B27-DE33-AA1D-6028DDF65A86}"/>
              </a:ext>
            </a:extLst>
          </p:cNvPr>
          <p:cNvSpPr/>
          <p:nvPr/>
        </p:nvSpPr>
        <p:spPr>
          <a:xfrm>
            <a:off x="0" y="1817239"/>
            <a:ext cx="1027912" cy="992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6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9D93BAB-6F6B-B964-A5E0-7E35AAB7ABCF}"/>
              </a:ext>
            </a:extLst>
          </p:cNvPr>
          <p:cNvSpPr/>
          <p:nvPr/>
        </p:nvSpPr>
        <p:spPr>
          <a:xfrm>
            <a:off x="0" y="2829647"/>
            <a:ext cx="1027912" cy="9923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7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C3AA77F-D1A0-8687-2939-9708C3899888}"/>
              </a:ext>
            </a:extLst>
          </p:cNvPr>
          <p:cNvSpPr/>
          <p:nvPr/>
        </p:nvSpPr>
        <p:spPr>
          <a:xfrm>
            <a:off x="1" y="3842055"/>
            <a:ext cx="1027912" cy="992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8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756F3E4-C1B6-4F73-58ED-6B054735A025}"/>
              </a:ext>
            </a:extLst>
          </p:cNvPr>
          <p:cNvSpPr/>
          <p:nvPr/>
        </p:nvSpPr>
        <p:spPr>
          <a:xfrm>
            <a:off x="-1" y="4854463"/>
            <a:ext cx="1027912" cy="9923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A6C5955-AA12-599B-061A-138551E88DB3}"/>
              </a:ext>
            </a:extLst>
          </p:cNvPr>
          <p:cNvSpPr/>
          <p:nvPr/>
        </p:nvSpPr>
        <p:spPr>
          <a:xfrm>
            <a:off x="-2" y="5865734"/>
            <a:ext cx="1027912" cy="9923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10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0F5D5A2-3C75-5B79-FE16-553A8450C349}"/>
              </a:ext>
            </a:extLst>
          </p:cNvPr>
          <p:cNvSpPr/>
          <p:nvPr/>
        </p:nvSpPr>
        <p:spPr>
          <a:xfrm>
            <a:off x="1047882" y="1817239"/>
            <a:ext cx="8096117" cy="992353"/>
          </a:xfrm>
          <a:prstGeom prst="rect">
            <a:avLst/>
          </a:prstGeom>
          <a:solidFill>
            <a:srgbClr val="0086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Trzymanie za ręce dzieci w czasie spaceru</a:t>
            </a:r>
            <a:endParaRPr lang="en-GB" sz="2000" b="1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8874560-A439-491E-5A6D-3B71AA6B12C0}"/>
              </a:ext>
            </a:extLst>
          </p:cNvPr>
          <p:cNvSpPr/>
          <p:nvPr/>
        </p:nvSpPr>
        <p:spPr>
          <a:xfrm>
            <a:off x="1047882" y="2829647"/>
            <a:ext cx="8096117" cy="992353"/>
          </a:xfrm>
          <a:prstGeom prst="rect">
            <a:avLst/>
          </a:prstGeom>
          <a:solidFill>
            <a:srgbClr val="007A3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Siadanie w pobliżu małych dzieci </a:t>
            </a:r>
            <a:endParaRPr lang="en-GB" sz="2000" b="1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DF251A4-AD15-FF7D-919D-EC13ACB670EB}"/>
              </a:ext>
            </a:extLst>
          </p:cNvPr>
          <p:cNvSpPr/>
          <p:nvPr/>
        </p:nvSpPr>
        <p:spPr>
          <a:xfrm>
            <a:off x="1047883" y="3842055"/>
            <a:ext cx="8096117" cy="992353"/>
          </a:xfrm>
          <a:prstGeom prst="rect">
            <a:avLst/>
          </a:prstGeom>
          <a:solidFill>
            <a:srgbClr val="006C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Podnoszenie lub trzymanie na rękach dzieci poniżej 3 roku życia </a:t>
            </a:r>
            <a:endParaRPr lang="en-GB" sz="2000" b="1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ABBBB0B-EBE6-A3D2-33B1-13E7E0C58B7A}"/>
              </a:ext>
            </a:extLst>
          </p:cNvPr>
          <p:cNvSpPr/>
          <p:nvPr/>
        </p:nvSpPr>
        <p:spPr>
          <a:xfrm>
            <a:off x="1047881" y="4854463"/>
            <a:ext cx="8096117" cy="992353"/>
          </a:xfrm>
          <a:prstGeom prst="rect">
            <a:avLst/>
          </a:prstGeom>
          <a:solidFill>
            <a:srgbClr val="0060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Trzymanie się za ręce w czasie modlitwy, zabawy czy uspokojenia małoletniego w sytuacji wzburzenia emocjonalnego </a:t>
            </a:r>
            <a:endParaRPr lang="en-GB" sz="2000" b="1" dirty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71F6584-14DE-D862-C1C8-21A5E7C38355}"/>
              </a:ext>
            </a:extLst>
          </p:cNvPr>
          <p:cNvSpPr/>
          <p:nvPr/>
        </p:nvSpPr>
        <p:spPr>
          <a:xfrm>
            <a:off x="1047880" y="5865734"/>
            <a:ext cx="8096117" cy="992353"/>
          </a:xfrm>
          <a:prstGeom prst="rect">
            <a:avLst/>
          </a:prstGeom>
          <a:solidFill>
            <a:srgbClr val="0050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l-PL" sz="2000" b="1" dirty="0"/>
              <a:t>Zawsze właściwym jest zapytanie małoletniego o pozwolenie </a:t>
            </a:r>
            <a:br>
              <a:rPr lang="pl-PL" sz="2000" b="1" dirty="0"/>
            </a:br>
            <a:r>
              <a:rPr lang="pl-PL" sz="2000" b="1" dirty="0"/>
              <a:t>na taki rodzaj zachowania </a:t>
            </a:r>
            <a:endParaRPr lang="en-GB" sz="2000" b="1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B64FE30-12BA-7DEC-6B8A-DCB44D2AF818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Właściwym zachowaniem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respektującym nietykalność małoletniego jest: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39F41FE-DEC4-C3DC-78DD-BDB5F7ADC1A3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rgbClr val="FF93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169D96F-474A-88FB-3B73-B4EE2BDAB316}"/>
              </a:ext>
            </a:extLst>
          </p:cNvPr>
          <p:cNvSpPr/>
          <p:nvPr/>
        </p:nvSpPr>
        <p:spPr>
          <a:xfrm>
            <a:off x="945932" y="1060335"/>
            <a:ext cx="7233218" cy="449002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Małżeństwo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jako sakrament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EB57A35-883A-8449-E571-604709735ED2}"/>
              </a:ext>
            </a:extLst>
          </p:cNvPr>
          <p:cNvSpPr/>
          <p:nvPr/>
        </p:nvSpPr>
        <p:spPr>
          <a:xfrm>
            <a:off x="1975419" y="1875412"/>
            <a:ext cx="5193161" cy="2703787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Deklaracja </a:t>
            </a:r>
            <a:br>
              <a:rPr lang="pl-PL" sz="3200" b="1" dirty="0">
                <a:solidFill>
                  <a:schemeClr val="tx1"/>
                </a:solidFill>
              </a:rPr>
            </a:br>
            <a:r>
              <a:rPr lang="pl-PL" sz="3200" b="1" dirty="0">
                <a:solidFill>
                  <a:schemeClr val="tx1"/>
                </a:solidFill>
              </a:rPr>
              <a:t>respektowania norm </a:t>
            </a:r>
            <a:br>
              <a:rPr lang="pl-PL" sz="3200" b="1" dirty="0">
                <a:solidFill>
                  <a:schemeClr val="tx1"/>
                </a:solidFill>
              </a:rPr>
            </a:br>
            <a:r>
              <a:rPr lang="pl-PL" sz="3200" b="1" dirty="0">
                <a:solidFill>
                  <a:schemeClr val="tx1"/>
                </a:solidFill>
              </a:rPr>
              <a:t>i zasad  </a:t>
            </a:r>
            <a:endParaRPr lang="pl-PL" sz="1600" b="1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77970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8DFD659A-297C-E288-FAF3-06015836E919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Deklaracja respektowania norm i zasad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ochrony małoletnich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 Diecezji Rzeszowskiej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0F5D5A2-3C75-5B79-FE16-553A8450C349}"/>
              </a:ext>
            </a:extLst>
          </p:cNvPr>
          <p:cNvSpPr/>
          <p:nvPr/>
        </p:nvSpPr>
        <p:spPr>
          <a:xfrm>
            <a:off x="0" y="1817239"/>
            <a:ext cx="9143999" cy="5040761"/>
          </a:xfrm>
          <a:prstGeom prst="rect">
            <a:avLst/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Deklarację należy przedstawić do podpisu </a:t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każdej osobie z personelu </a:t>
            </a:r>
          </a:p>
          <a:p>
            <a:pPr algn="ctr"/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(księżom, wychowawcom świeckim, nauczycielom, trenerom, animatorom, wolontariuszom, praktykantom, stażystom oraz świeckim zatrudnionym </a:t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na różnych stanowiskach i podejmującym różne odpowiedzialności)</a:t>
            </a:r>
          </a:p>
          <a:p>
            <a:pPr algn="ctr"/>
            <a:endParaRPr lang="pl-PL" sz="2000" b="1" dirty="0">
              <a:solidFill>
                <a:schemeClr val="tx1"/>
              </a:solidFill>
            </a:endParaRP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po uprzednim zapoznaniu ich z treścią dokumentu, wynikających z niego obowiązków, opisanych procedur </a:t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i konsekwencji prawnych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772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8DFD659A-297C-E288-FAF3-06015836E919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Deklaracja respektowania norm i zasad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ochrony małoletnich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 Diecezji Rzeszowskiej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2EE1BDA-9EFA-51D8-D936-0FBD5A5160BE}"/>
              </a:ext>
            </a:extLst>
          </p:cNvPr>
          <p:cNvSpPr/>
          <p:nvPr/>
        </p:nvSpPr>
        <p:spPr>
          <a:xfrm>
            <a:off x="0" y="1817239"/>
            <a:ext cx="9143999" cy="5040761"/>
          </a:xfrm>
          <a:prstGeom prst="rect">
            <a:avLst/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Deklaracja respektowania norm i zasad ochrony małoletnich </a:t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w praktyce wychowawczej Diecezji Rzeszowskiej</a:t>
            </a:r>
          </a:p>
          <a:p>
            <a:pPr algn="ctr"/>
            <a:endParaRPr lang="pl-PL" sz="2000" b="1" dirty="0">
              <a:solidFill>
                <a:schemeClr val="tx1"/>
              </a:solidFill>
            </a:endParaRP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1°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Ja (N) zatrudniony w placówce (N) oświadczam, że…</a:t>
            </a:r>
          </a:p>
          <a:p>
            <a:pPr algn="ctr"/>
            <a:endParaRPr lang="pl-PL" sz="2000" b="1" dirty="0">
              <a:solidFill>
                <a:schemeClr val="tx1"/>
              </a:solidFill>
            </a:endParaRP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2°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Ja (N) inkardynowany do Diecezji Rzeszowskiej oświadczam, że…</a:t>
            </a:r>
          </a:p>
          <a:p>
            <a:pPr algn="ctr"/>
            <a:endParaRPr lang="pl-PL" sz="2000" b="1" dirty="0">
              <a:solidFill>
                <a:schemeClr val="tx1"/>
              </a:solidFill>
            </a:endParaRP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3°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Ja (N) pełniący obowiązki wychowawcy w czasie turnusu wakacyjnego (N) </a:t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organizowanego przez (N) oświadczam, że…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511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10F5D5A2-3C75-5B79-FE16-553A8450C349}"/>
              </a:ext>
            </a:extLst>
          </p:cNvPr>
          <p:cNvSpPr/>
          <p:nvPr/>
        </p:nvSpPr>
        <p:spPr>
          <a:xfrm>
            <a:off x="0" y="1817239"/>
            <a:ext cx="9143999" cy="5040761"/>
          </a:xfrm>
          <a:prstGeom prst="rect">
            <a:avLst/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… zostałem zapoznany z dokumentem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 </a:t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„Normy i zasady małoletnich w praktyce wychowawczej Diecezji Rzeszowskiej”, </a:t>
            </a:r>
          </a:p>
          <a:p>
            <a:pPr algn="ctr"/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rozumiem jego treści i wynikające z niego obowiązki, </a:t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opisane procedury </a:t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i grożące mi konsekwencje prawne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BAAB552-1181-F30F-052C-5777CF57BC71}"/>
              </a:ext>
            </a:extLst>
          </p:cNvPr>
          <p:cNvSpPr/>
          <p:nvPr/>
        </p:nvSpPr>
        <p:spPr>
          <a:xfrm>
            <a:off x="0" y="0"/>
            <a:ext cx="9144000" cy="1797184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Deklaracja respektowania norm i zasad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ochrony małoletnich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 Diecezji Rzeszowskiej 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722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F37FB73-0498-85B9-5FB1-EF312E49936A}"/>
              </a:ext>
            </a:extLst>
          </p:cNvPr>
          <p:cNvSpPr/>
          <p:nvPr/>
        </p:nvSpPr>
        <p:spPr>
          <a:xfrm>
            <a:off x="-3" y="-195"/>
            <a:ext cx="9143999" cy="1839144"/>
          </a:xfrm>
          <a:prstGeom prst="rect">
            <a:avLst/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1°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Zobowiązuje się do traktowania małoletnich z szacunkiem bez względu na rasę, 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kolor skóry, płeć, język, religię, poglądy, narodowość, pochodzenie etniczne lub społeczne, majątek, niepełnosprawność, urodzenie lub jakiekolwiek inne uwarunkowania. 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DBD8B08-9148-64A4-4315-4CBD28865AC5}"/>
              </a:ext>
            </a:extLst>
          </p:cNvPr>
          <p:cNvSpPr/>
          <p:nvPr/>
        </p:nvSpPr>
        <p:spPr>
          <a:xfrm>
            <a:off x="0" y="1842659"/>
            <a:ext cx="9143999" cy="1251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2°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Zobowiązuje się nie używać w stosunku do małoletniego języka lub zachowania napastliwego,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obraźliwego, seksualnie prowokacyjnego, poniżającego lub nieodpowiadającego normom kultury. 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001C9C0-1ED5-4093-A12C-04FFC3F1C9CC}"/>
              </a:ext>
            </a:extLst>
          </p:cNvPr>
          <p:cNvSpPr/>
          <p:nvPr/>
        </p:nvSpPr>
        <p:spPr>
          <a:xfrm>
            <a:off x="-2" y="3098059"/>
            <a:ext cx="9143999" cy="1251886"/>
          </a:xfrm>
          <a:prstGeom prst="rect">
            <a:avLst/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3°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Zobowiązuje się nie zapraszać do siebie ani nie być sam na sam z małoletnim w moim domu,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o ile nie byłby w sytuacji bezpośredniego zagrożenia fizycznego lub w niebezpieczeństwie.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2928D09-6001-9A90-E9A3-BBEB9C74148F}"/>
              </a:ext>
            </a:extLst>
          </p:cNvPr>
          <p:cNvSpPr/>
          <p:nvPr/>
        </p:nvSpPr>
        <p:spPr>
          <a:xfrm>
            <a:off x="-2" y="4351197"/>
            <a:ext cx="9143999" cy="1251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4°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Zobowiązuje się nie stosować żadnych form karcenia lub kary cielesnej wobec małoletnich.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7B80A5A-87EE-99ED-C929-A6DA506478C7}"/>
              </a:ext>
            </a:extLst>
          </p:cNvPr>
          <p:cNvSpPr/>
          <p:nvPr/>
        </p:nvSpPr>
        <p:spPr>
          <a:xfrm>
            <a:off x="-3" y="5606114"/>
            <a:ext cx="9143999" cy="1251886"/>
          </a:xfrm>
          <a:prstGeom prst="rect">
            <a:avLst/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5°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Zobowiązuje się niezwłocznie zgłosić obawy i zarzuty dotyczące aktów przemocy lub wykorzystywania małoletnich, zgodnie z ustalonymi procedurami. </a:t>
            </a:r>
          </a:p>
        </p:txBody>
      </p:sp>
    </p:spTree>
    <p:extLst>
      <p:ext uri="{BB962C8B-B14F-4D97-AF65-F5344CB8AC3E}">
        <p14:creationId xmlns:p14="http://schemas.microsoft.com/office/powerpoint/2010/main" val="10047641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10F5D5A2-3C75-5B79-FE16-553A8450C349}"/>
              </a:ext>
            </a:extLst>
          </p:cNvPr>
          <p:cNvSpPr/>
          <p:nvPr/>
        </p:nvSpPr>
        <p:spPr>
          <a:xfrm>
            <a:off x="1" y="1"/>
            <a:ext cx="4572000" cy="6858000"/>
          </a:xfrm>
          <a:prstGeom prst="rect">
            <a:avLst/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Przyjmuję do wiadomości, </a:t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że nieprzestrzeganie przeze mnie </a:t>
            </a:r>
          </a:p>
          <a:p>
            <a:pPr algn="ctr"/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„Norm i zasad ochrony małoletnich </a:t>
            </a:r>
            <a:br>
              <a:rPr lang="pl-PL" sz="2000" b="1" i="1" dirty="0">
                <a:solidFill>
                  <a:schemeClr val="tx1"/>
                </a:solidFill>
              </a:rPr>
            </a:br>
            <a:r>
              <a:rPr lang="pl-PL" sz="2000" b="1" i="1" dirty="0">
                <a:solidFill>
                  <a:schemeClr val="tx1"/>
                </a:solidFill>
              </a:rPr>
              <a:t>w praktyce wychowawczej Diecezji Rzeszowskiej”</a:t>
            </a:r>
          </a:p>
          <a:p>
            <a:pPr algn="ctr"/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traktowane będzie jako ciężkie naruszenie podstawowych obowiązków pracowniczych</a:t>
            </a:r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z wszystkimi wynikającymi stąd konsekwencjami, z rozwiązaniem stosunku pracy włącznie,</a:t>
            </a:r>
          </a:p>
          <a:p>
            <a:pPr algn="ctr"/>
            <a:br>
              <a:rPr lang="pl-PL" sz="2000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co potwierdzam własnoręcznym podpisem.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2EE1BDA-9EFA-51D8-D936-0FBD5A5160BE}"/>
              </a:ext>
            </a:extLst>
          </p:cNvPr>
          <p:cNvSpPr/>
          <p:nvPr/>
        </p:nvSpPr>
        <p:spPr>
          <a:xfrm>
            <a:off x="4591972" y="1"/>
            <a:ext cx="4552027" cy="685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/>
          </a:p>
        </p:txBody>
      </p:sp>
      <p:pic>
        <p:nvPicPr>
          <p:cNvPr id="4" name="Obraz 3" descr="Obraz zawierający tekst, stacjonarne, przybór do pisania, pióro&#10;&#10;Opis wygenerowany automatycznie">
            <a:extLst>
              <a:ext uri="{FF2B5EF4-FFF2-40B4-BE49-F238E27FC236}">
                <a16:creationId xmlns:a16="http://schemas.microsoft.com/office/drawing/2014/main" id="{AE5257AE-4B91-CDCE-F032-9CA04F617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1" r="12501"/>
          <a:stretch/>
        </p:blipFill>
        <p:spPr>
          <a:xfrm>
            <a:off x="4813299" y="277090"/>
            <a:ext cx="4111511" cy="63453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068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281311"/>
            <a:ext cx="9144000" cy="5576689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Polega na uporczywym niewłaściwym traktowaniu emocjonalnym małoletniego,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powodującym poważne i trwałe defekty w jego rozwoju emocjonalnym. </a:t>
            </a:r>
          </a:p>
          <a:p>
            <a:pPr algn="ctr"/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Jest ono najczęściej występującą kategorią nadużyć w relacjach między wychowawcami a dziećmi.</a:t>
            </a:r>
          </a:p>
          <a:p>
            <a:pPr algn="ctr"/>
            <a:endParaRPr lang="pl-PL" sz="2400" b="1" dirty="0">
              <a:solidFill>
                <a:schemeClr val="bg1"/>
              </a:solidFill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</a:rPr>
              <a:t>W psychice małoletniego może kodować się przekaz,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że nie ma on żadnej wartości lub poczucie, że nie jest kochany,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że nie odpowiada innym albo że ma wartość jedynie wtedy,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gdy odpowiada zadowalająco na potrzeby innych. 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A40AEA4-8C9E-09CA-AB55-9BE960D3ED5A}"/>
              </a:ext>
            </a:extLst>
          </p:cNvPr>
          <p:cNvSpPr/>
          <p:nvPr/>
        </p:nvSpPr>
        <p:spPr>
          <a:xfrm>
            <a:off x="0" y="1329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Przemoc psychiczna 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4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281311"/>
            <a:ext cx="9144000" cy="5576689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b="1" dirty="0">
              <a:solidFill>
                <a:schemeClr val="bg1"/>
              </a:solidFill>
            </a:endParaRPr>
          </a:p>
          <a:p>
            <a:pPr algn="ctr"/>
            <a:r>
              <a:rPr lang="pl-PL" sz="2400" b="1" dirty="0">
                <a:solidFill>
                  <a:schemeClr val="bg1"/>
                </a:solidFill>
              </a:rPr>
              <a:t>Przemoc psychiczna może polegać na stawianiu wymagań nieodpowiednich do wieku i rozwoju małoletniego. </a:t>
            </a:r>
          </a:p>
          <a:p>
            <a:pPr algn="ctr"/>
            <a:r>
              <a:rPr lang="pl-PL" sz="2400" b="1" dirty="0">
                <a:solidFill>
                  <a:schemeClr val="bg1"/>
                </a:solidFill>
              </a:rPr>
              <a:t>Mogą to być relacje, które przekraczają jego zdolności rozwojowe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czy też nadopiekuńczość lub ograniczanie możliwości odkrywania i uczenia się. </a:t>
            </a:r>
            <a:br>
              <a:rPr lang="pl-PL" sz="2400" b="1" dirty="0">
                <a:solidFill>
                  <a:schemeClr val="bg1"/>
                </a:solidFill>
              </a:rPr>
            </a:br>
            <a:endParaRPr lang="pl-PL" sz="2400" b="1" dirty="0">
              <a:solidFill>
                <a:schemeClr val="bg1"/>
              </a:solidFill>
            </a:endParaRPr>
          </a:p>
          <a:p>
            <a:pPr algn="ctr"/>
            <a:r>
              <a:rPr lang="pl-PL" sz="2400" b="1" dirty="0">
                <a:solidFill>
                  <a:schemeClr val="bg1"/>
                </a:solidFill>
              </a:rPr>
              <a:t>Wykorzystanie psychiczne przejawia się także poprzez zamknięcie małoletniego na normalne relacje społeczne,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ma też miejsce wtedy, gdy małoletni słyszą i oglądają złe traktowanie innych, co może prowadzić do tego,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że będą się czuli zastraszeni i zagrożeni. 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A40AEA4-8C9E-09CA-AB55-9BE960D3ED5A}"/>
              </a:ext>
            </a:extLst>
          </p:cNvPr>
          <p:cNvSpPr/>
          <p:nvPr/>
        </p:nvSpPr>
        <p:spPr>
          <a:xfrm>
            <a:off x="0" y="1329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Przemoc psychiczna 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6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281311"/>
            <a:ext cx="9144000" cy="5576689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Ma miejsce wtedy, gdy dziecko świadomie lub nieświadomie zostaje użyte przez inną osobę w celu pobudzenia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lub zaspokojenia seksualnego tejże osoby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lub osób trzecich.</a:t>
            </a:r>
          </a:p>
          <a:p>
            <a:pPr algn="ctr"/>
            <a:r>
              <a:rPr lang="pl-PL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l-PL" sz="2400" b="1" dirty="0">
                <a:solidFill>
                  <a:schemeClr val="bg1"/>
                </a:solidFill>
              </a:rPr>
              <a:t>Zasadniczo rozróżnia się wykorzystanie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z fizycznym dotykiem i bez dotyku.</a:t>
            </a:r>
          </a:p>
          <a:p>
            <a:pPr algn="ctr"/>
            <a:endParaRPr lang="pl-PL" sz="2400" b="1" dirty="0">
              <a:solidFill>
                <a:schemeClr val="bg1"/>
              </a:solidFill>
            </a:endParaRPr>
          </a:p>
          <a:p>
            <a:pPr algn="ctr"/>
            <a:r>
              <a:rPr lang="pl-PL" sz="2400" b="1" dirty="0">
                <a:solidFill>
                  <a:schemeClr val="bg1"/>
                </a:solidFill>
              </a:rPr>
              <a:t>Wykorzystanie z użyciem kontaktu fizycznego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obejmuje penetrację lub akty niepenetrujące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np. obmacywanie, pieszczoty, pocałunki.</a:t>
            </a:r>
          </a:p>
          <a:p>
            <a:pPr algn="ctr"/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3B13B18-3CE5-C3C5-E281-4AC30012EBE6}"/>
              </a:ext>
            </a:extLst>
          </p:cNvPr>
          <p:cNvSpPr/>
          <p:nvPr/>
        </p:nvSpPr>
        <p:spPr>
          <a:xfrm>
            <a:off x="0" y="1329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Przemoc seksualna  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0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1EF6477-B736-EB84-7828-625BDCFE02CA}"/>
              </a:ext>
            </a:extLst>
          </p:cNvPr>
          <p:cNvSpPr/>
          <p:nvPr/>
        </p:nvSpPr>
        <p:spPr>
          <a:xfrm>
            <a:off x="0" y="1281311"/>
            <a:ext cx="9144000" cy="5576689"/>
          </a:xfrm>
          <a:prstGeom prst="rect">
            <a:avLst/>
          </a:prstGeom>
          <a:solidFill>
            <a:srgbClr val="0000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Wykorzystanie seksualne małoletniego bez używania dotyku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ma miejsce wtedy, gdy małoletni jest fotografowany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lub filmowany dla celów pornograficznych,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prezentowane są mu treści erotyczne,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jest świadkiem ekshibicjonizmu,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jest konfrontowany z obscenicznym językiem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lub nieprzyzwoitymi obrazami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albo zachęcany, </a:t>
            </a:r>
            <a:br>
              <a:rPr lang="pl-PL" sz="2400" b="1" dirty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by zachowywał się w sposób seksualnie niewłaściwy.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3B13B18-3CE5-C3C5-E281-4AC30012EBE6}"/>
              </a:ext>
            </a:extLst>
          </p:cNvPr>
          <p:cNvSpPr/>
          <p:nvPr/>
        </p:nvSpPr>
        <p:spPr>
          <a:xfrm>
            <a:off x="0" y="1329"/>
            <a:ext cx="9144000" cy="127998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Przemoc seksualna  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9417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yw pakietu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</TotalTime>
  <Words>3463</Words>
  <Application>Microsoft Office PowerPoint</Application>
  <PresentationFormat>Pokaz na ekranie (4:3)</PresentationFormat>
  <Paragraphs>396</Paragraphs>
  <Slides>58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58</vt:i4>
      </vt:variant>
    </vt:vector>
  </HeadingPairs>
  <TitlesOfParts>
    <vt:vector size="63" baseType="lpstr">
      <vt:lpstr>Aptos</vt:lpstr>
      <vt:lpstr>Aptos Display</vt:lpstr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Nikodem Rybczyk</dc:creator>
  <cp:lastModifiedBy>Piotr Steczkowski</cp:lastModifiedBy>
  <cp:revision>26</cp:revision>
  <dcterms:created xsi:type="dcterms:W3CDTF">2024-04-17T12:28:06Z</dcterms:created>
  <dcterms:modified xsi:type="dcterms:W3CDTF">2024-07-25T17:22:40Z</dcterms:modified>
</cp:coreProperties>
</file>